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7" r:id="rId2"/>
    <p:sldId id="256" r:id="rId3"/>
    <p:sldId id="442" r:id="rId4"/>
    <p:sldId id="450" r:id="rId5"/>
    <p:sldId id="451" r:id="rId6"/>
    <p:sldId id="449" r:id="rId7"/>
    <p:sldId id="303" r:id="rId8"/>
    <p:sldId id="305" r:id="rId9"/>
    <p:sldId id="306" r:id="rId10"/>
    <p:sldId id="307" r:id="rId11"/>
    <p:sldId id="308" r:id="rId12"/>
    <p:sldId id="311" r:id="rId13"/>
    <p:sldId id="312" r:id="rId14"/>
    <p:sldId id="437" r:id="rId15"/>
    <p:sldId id="313" r:id="rId16"/>
    <p:sldId id="439" r:id="rId17"/>
    <p:sldId id="310" r:id="rId18"/>
    <p:sldId id="315" r:id="rId19"/>
    <p:sldId id="323" r:id="rId20"/>
    <p:sldId id="324" r:id="rId21"/>
    <p:sldId id="325" r:id="rId22"/>
    <p:sldId id="327" r:id="rId23"/>
    <p:sldId id="328" r:id="rId24"/>
    <p:sldId id="329"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3" d="100"/>
          <a:sy n="113" d="100"/>
        </p:scale>
        <p:origin x="4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1FC17-1359-42F4-8DD7-9B145371D68B}"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7DC99-F014-40BF-989F-A07F31982C4E}" type="slidenum">
              <a:rPr lang="en-US" smtClean="0"/>
              <a:t>‹#›</a:t>
            </a:fld>
            <a:endParaRPr lang="en-US"/>
          </a:p>
        </p:txBody>
      </p:sp>
    </p:spTree>
    <p:extLst>
      <p:ext uri="{BB962C8B-B14F-4D97-AF65-F5344CB8AC3E}">
        <p14:creationId xmlns:p14="http://schemas.microsoft.com/office/powerpoint/2010/main" val="166228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154109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341839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6895EB-76D5-4654-99A7-7F419806DA6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8521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233534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6895EB-76D5-4654-99A7-7F419806DA6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58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1046594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50809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35167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403601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DFD76-C161-485B-AF35-59DC059CE37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25502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387381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DFD76-C161-485B-AF35-59DC059CE370}"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3203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DFD76-C161-485B-AF35-59DC059CE370}"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318391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DFD76-C161-485B-AF35-59DC059CE370}"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74477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279795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DFD76-C161-485B-AF35-59DC059CE37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6895EB-76D5-4654-99A7-7F419806DA61}" type="slidenum">
              <a:rPr lang="en-US" smtClean="0"/>
              <a:t>‹#›</a:t>
            </a:fld>
            <a:endParaRPr lang="en-US"/>
          </a:p>
        </p:txBody>
      </p:sp>
    </p:spTree>
    <p:extLst>
      <p:ext uri="{BB962C8B-B14F-4D97-AF65-F5344CB8AC3E}">
        <p14:creationId xmlns:p14="http://schemas.microsoft.com/office/powerpoint/2010/main" val="113685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9DFD76-C161-485B-AF35-59DC059CE370}" type="datetimeFigureOut">
              <a:rPr lang="en-US" smtClean="0"/>
              <a:t>9/12/2025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6895EB-76D5-4654-99A7-7F419806DA61}" type="slidenum">
              <a:rPr lang="en-US" smtClean="0"/>
              <a:t>‹#›</a:t>
            </a:fld>
            <a:endParaRPr lang="en-US"/>
          </a:p>
        </p:txBody>
      </p:sp>
    </p:spTree>
    <p:extLst>
      <p:ext uri="{BB962C8B-B14F-4D97-AF65-F5344CB8AC3E}">
        <p14:creationId xmlns:p14="http://schemas.microsoft.com/office/powerpoint/2010/main" val="1820046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du.ro/sites/default/files/_fi%C8%99iere/Legislatie/2025/OMEC_3463_2025.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du.ro/OMEC_4350_2025_planuri_cadru_liceu_frecventa_z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B0366-7402-42C2-BFE0-98039C725861}"/>
              </a:ext>
            </a:extLst>
          </p:cNvPr>
          <p:cNvSpPr>
            <a:spLocks noGrp="1"/>
          </p:cNvSpPr>
          <p:nvPr>
            <p:ph type="ctrTitle"/>
          </p:nvPr>
        </p:nvSpPr>
        <p:spPr/>
        <p:txBody>
          <a:bodyPr>
            <a:normAutofit fontScale="90000"/>
          </a:bodyPr>
          <a:lstStyle/>
          <a:p>
            <a:r>
              <a:rPr lang="ro-RO" dirty="0">
                <a:ln w="12700">
                  <a:solidFill>
                    <a:schemeClr val="accent1"/>
                  </a:solidFill>
                  <a:prstDash val="solid"/>
                </a:ln>
                <a:solidFill>
                  <a:schemeClr val="bg1"/>
                </a:solidFill>
                <a:effectLst>
                  <a:outerShdw dist="38100" dir="2640000" algn="bl" rotWithShape="0">
                    <a:schemeClr val="accent1"/>
                  </a:outerShdw>
                </a:effectLst>
              </a:rPr>
              <a:t/>
            </a:r>
            <a:br>
              <a:rPr lang="ro-RO" dirty="0">
                <a:ln w="12700">
                  <a:solidFill>
                    <a:schemeClr val="accent1"/>
                  </a:solidFill>
                  <a:prstDash val="solid"/>
                </a:ln>
                <a:solidFill>
                  <a:schemeClr val="bg1"/>
                </a:solidFill>
                <a:effectLst>
                  <a:outerShdw dist="38100" dir="2640000" algn="bl" rotWithShape="0">
                    <a:schemeClr val="accent1"/>
                  </a:outerShdw>
                </a:effectLst>
              </a:rPr>
            </a:br>
            <a:r>
              <a:rPr lang="ro-RO" dirty="0">
                <a:ln w="12700">
                  <a:solidFill>
                    <a:schemeClr val="accent1"/>
                  </a:solidFill>
                  <a:prstDash val="solid"/>
                </a:ln>
                <a:solidFill>
                  <a:schemeClr val="bg1"/>
                </a:solidFill>
                <a:effectLst>
                  <a:outerShdw dist="38100" dir="2640000" algn="bl" rotWithShape="0">
                    <a:schemeClr val="accent1"/>
                  </a:outerShdw>
                </a:effectLst>
              </a:rPr>
              <a:t/>
            </a:r>
            <a:br>
              <a:rPr lang="ro-RO" dirty="0">
                <a:ln w="12700">
                  <a:solidFill>
                    <a:schemeClr val="accent1"/>
                  </a:solidFill>
                  <a:prstDash val="solid"/>
                </a:ln>
                <a:solidFill>
                  <a:schemeClr val="bg1"/>
                </a:solidFill>
                <a:effectLst>
                  <a:outerShdw dist="38100" dir="2640000" algn="bl" rotWithShape="0">
                    <a:schemeClr val="accent1"/>
                  </a:outerShdw>
                </a:effectLst>
              </a:rPr>
            </a:br>
            <a:r>
              <a:rPr lang="ro-RO" dirty="0">
                <a:ln w="12700">
                  <a:solidFill>
                    <a:schemeClr val="accent1"/>
                  </a:solidFill>
                  <a:prstDash val="solid"/>
                </a:ln>
                <a:solidFill>
                  <a:schemeClr val="bg1"/>
                </a:solidFill>
                <a:effectLst>
                  <a:outerShdw dist="38100" dir="2640000" algn="bl" rotWithShape="0">
                    <a:schemeClr val="accent1"/>
                  </a:outerShdw>
                </a:effectLst>
              </a:rPr>
              <a:t/>
            </a:r>
            <a:br>
              <a:rPr lang="ro-RO" dirty="0">
                <a:ln w="12700">
                  <a:solidFill>
                    <a:schemeClr val="accent1"/>
                  </a:solidFill>
                  <a:prstDash val="solid"/>
                </a:ln>
                <a:solidFill>
                  <a:schemeClr val="bg1"/>
                </a:solidFill>
                <a:effectLst>
                  <a:outerShdw dist="38100" dir="2640000" algn="bl" rotWithShape="0">
                    <a:schemeClr val="accent1"/>
                  </a:outerShdw>
                </a:effectLst>
              </a:rPr>
            </a:br>
            <a:r>
              <a:rPr lang="ro-RO" dirty="0">
                <a:ln w="12700">
                  <a:solidFill>
                    <a:schemeClr val="accent1"/>
                  </a:solidFill>
                  <a:prstDash val="solid"/>
                </a:ln>
                <a:solidFill>
                  <a:schemeClr val="bg1"/>
                </a:solidFill>
                <a:effectLst>
                  <a:outerShdw dist="38100" dir="2640000" algn="bl" rotWithShape="0">
                    <a:schemeClr val="accent1"/>
                  </a:outerShdw>
                </a:effectLst>
              </a:rPr>
              <a:t/>
            </a:r>
            <a:br>
              <a:rPr lang="ro-RO" dirty="0">
                <a:ln w="12700">
                  <a:solidFill>
                    <a:schemeClr val="accent1"/>
                  </a:solidFill>
                  <a:prstDash val="solid"/>
                </a:ln>
                <a:solidFill>
                  <a:schemeClr val="bg1"/>
                </a:solidFill>
                <a:effectLst>
                  <a:outerShdw dist="38100" dir="2640000" algn="bl" rotWithShape="0">
                    <a:schemeClr val="accent1"/>
                  </a:outerShdw>
                </a:effectLst>
              </a:rPr>
            </a:br>
            <a:endParaRPr lang="en-US" dirty="0"/>
          </a:p>
        </p:txBody>
      </p:sp>
      <p:sp>
        <p:nvSpPr>
          <p:cNvPr id="3" name="Subtitle 2">
            <a:extLst>
              <a:ext uri="{FF2B5EF4-FFF2-40B4-BE49-F238E27FC236}">
                <a16:creationId xmlns:a16="http://schemas.microsoft.com/office/drawing/2014/main" xmlns="" id="{89159B08-B50E-4B8D-AAAE-08DBA66E99D2}"/>
              </a:ext>
            </a:extLst>
          </p:cNvPr>
          <p:cNvSpPr>
            <a:spLocks noGrp="1"/>
          </p:cNvSpPr>
          <p:nvPr>
            <p:ph type="subTitle" idx="1"/>
          </p:nvPr>
        </p:nvSpPr>
        <p:spPr>
          <a:xfrm>
            <a:off x="962467" y="1824102"/>
            <a:ext cx="8111068" cy="4453467"/>
          </a:xfrm>
        </p:spPr>
        <p:txBody>
          <a:bodyPr>
            <a:normAutofit fontScale="92500" lnSpcReduction="10000"/>
          </a:bodyPr>
          <a:lstStyle/>
          <a:p>
            <a:pPr algn="ctr">
              <a:lnSpc>
                <a:spcPct val="160000"/>
              </a:lnSpc>
            </a:pPr>
            <a:r>
              <a:rPr lang="ro-RO"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CONSFĂTUIREA</a:t>
            </a:r>
          </a:p>
          <a:p>
            <a:pPr algn="ctr">
              <a:lnSpc>
                <a:spcPct val="160000"/>
              </a:lnSpc>
            </a:pPr>
            <a:r>
              <a:rPr lang="ro-RO"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INSPECTORILOR </a:t>
            </a:r>
            <a:r>
              <a:rPr lang="en-US"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EDUCATIVI</a:t>
            </a:r>
            <a:br>
              <a:rPr lang="en-US"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r>
              <a:rPr lang="ro-RO"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11.09.202</a:t>
            </a:r>
            <a:r>
              <a:rPr lang="en-US"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5</a:t>
            </a:r>
            <a:endParaRPr lang="ro-RO" sz="46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endParaRPr lang="ro-RO" sz="4000" dirty="0">
              <a:ln w="12700">
                <a:solidFill>
                  <a:schemeClr val="accent1"/>
                </a:solidFill>
                <a:prstDash val="solid"/>
              </a:ln>
              <a:solidFill>
                <a:schemeClr val="accent2">
                  <a:lumMod val="50000"/>
                </a:schemeClr>
              </a:solidFill>
              <a:effectLst>
                <a:outerShdw dist="38100" dir="2640000" algn="bl" rotWithShape="0">
                  <a:schemeClr val="accent1"/>
                </a:outerShdw>
              </a:effectLst>
            </a:endParaRPr>
          </a:p>
          <a:p>
            <a:pPr algn="ctr"/>
            <a:r>
              <a:rPr lang="ro-RO" i="1" dirty="0">
                <a:ln w="12700">
                  <a:solidFill>
                    <a:schemeClr val="accent1"/>
                  </a:solidFill>
                  <a:prstDash val="solid"/>
                </a:ln>
                <a:solidFill>
                  <a:schemeClr val="accent5">
                    <a:lumMod val="60000"/>
                    <a:lumOff val="40000"/>
                  </a:schemeClr>
                </a:solidFill>
                <a:effectLst>
                  <a:outerShdw dist="38100" dir="2640000" algn="bl" rotWithShape="0">
                    <a:schemeClr val="accent1"/>
                  </a:outerShdw>
                </a:effectLst>
              </a:rPr>
              <a:t>online</a:t>
            </a:r>
            <a:r>
              <a:rPr lang="en-US" dirty="0">
                <a:ln w="12700">
                  <a:solidFill>
                    <a:schemeClr val="accent1"/>
                  </a:solidFill>
                  <a:prstDash val="solid"/>
                </a:ln>
                <a:solidFill>
                  <a:schemeClr val="accent5">
                    <a:lumMod val="60000"/>
                    <a:lumOff val="40000"/>
                  </a:schemeClr>
                </a:solidFill>
                <a:effectLst>
                  <a:outerShdw dist="38100" dir="2640000" algn="bl" rotWithShape="0">
                    <a:schemeClr val="accent1"/>
                  </a:outerShdw>
                </a:effectLst>
              </a:rPr>
              <a:t/>
            </a:r>
            <a:br>
              <a:rPr lang="en-US" dirty="0">
                <a:ln w="12700">
                  <a:solidFill>
                    <a:schemeClr val="accent1"/>
                  </a:solidFill>
                  <a:prstDash val="solid"/>
                </a:ln>
                <a:solidFill>
                  <a:schemeClr val="accent5">
                    <a:lumMod val="60000"/>
                    <a:lumOff val="40000"/>
                  </a:schemeClr>
                </a:solidFill>
                <a:effectLst>
                  <a:outerShdw dist="38100" dir="2640000" algn="bl" rotWithShape="0">
                    <a:schemeClr val="accent1"/>
                  </a:outerShdw>
                </a:effectLst>
              </a:rPr>
            </a:br>
            <a:endParaRPr lang="en-US" dirty="0"/>
          </a:p>
        </p:txBody>
      </p:sp>
      <p:pic>
        <p:nvPicPr>
          <p:cNvPr id="6" name="Picture 2" descr="Education concept, open book on the desk in the classroom, chalkboard with education word, back to school">
            <a:extLst>
              <a:ext uri="{FF2B5EF4-FFF2-40B4-BE49-F238E27FC236}">
                <a16:creationId xmlns:a16="http://schemas.microsoft.com/office/drawing/2014/main" xmlns="" id="{7B29042E-5FCB-4C9D-9D30-567B9FD9B3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533" y="5139267"/>
            <a:ext cx="2305766" cy="16463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B6B5CB3-A04C-48DA-8364-E6DE051E71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1217" y="365759"/>
            <a:ext cx="4314421" cy="969081"/>
          </a:xfrm>
          <a:prstGeom prst="rect">
            <a:avLst/>
          </a:prstGeom>
        </p:spPr>
      </p:pic>
    </p:spTree>
    <p:extLst>
      <p:ext uri="{BB962C8B-B14F-4D97-AF65-F5344CB8AC3E}">
        <p14:creationId xmlns:p14="http://schemas.microsoft.com/office/powerpoint/2010/main" val="133050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0ABDBE-DABB-483E-8608-D9E586DD624B}"/>
              </a:ext>
            </a:extLst>
          </p:cNvPr>
          <p:cNvSpPr>
            <a:spLocks noGrp="1"/>
          </p:cNvSpPr>
          <p:nvPr>
            <p:ph idx="1"/>
          </p:nvPr>
        </p:nvSpPr>
        <p:spPr>
          <a:xfrm>
            <a:off x="838200" y="1456267"/>
            <a:ext cx="10515600" cy="4720696"/>
          </a:xfrm>
        </p:spPr>
        <p:txBody>
          <a:bodyPr>
            <a:normAutofit/>
          </a:bodyPr>
          <a:lstStyle/>
          <a:p>
            <a:pPr marL="0" indent="0" algn="just">
              <a:buNone/>
              <a:defRPr/>
            </a:pPr>
            <a:r>
              <a:rPr lang="ro-RO" alt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Planificarea calendaristică – document proiectiv</a:t>
            </a:r>
            <a:endPar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defRPr/>
            </a:pPr>
            <a:r>
              <a:rPr lang="ro-RO" altLang="en-US" sz="2400" dirty="0">
                <a:latin typeface="Times New Roman" panose="02020603050405020304" pitchFamily="18" charset="0"/>
                <a:cs typeface="Times New Roman" panose="02020603050405020304" pitchFamily="18" charset="0"/>
              </a:rPr>
              <a:t>Planificarea calendaristică reprezintă un document proiectiv, necesar realizării </a:t>
            </a:r>
            <a:r>
              <a:rPr lang="ro-RO" altLang="en-US" sz="2400" dirty="0" err="1">
                <a:latin typeface="Times New Roman" panose="02020603050405020304" pitchFamily="18" charset="0"/>
                <a:cs typeface="Times New Roman" panose="02020603050405020304" pitchFamily="18" charset="0"/>
              </a:rPr>
              <a:t>activităţilor</a:t>
            </a:r>
            <a:r>
              <a:rPr lang="ro-RO" altLang="en-US" sz="2400" dirty="0">
                <a:latin typeface="Times New Roman" panose="02020603050405020304" pitchFamily="18" charset="0"/>
                <a:cs typeface="Times New Roman" panose="02020603050405020304" pitchFamily="18" charset="0"/>
              </a:rPr>
              <a:t> didactice care permite asocierea, într-un mod personalizat, a elementelor programei (</a:t>
            </a:r>
            <a:r>
              <a:rPr lang="ro-RO" altLang="en-US" sz="2400" dirty="0" err="1">
                <a:latin typeface="Times New Roman" panose="02020603050405020304" pitchFamily="18" charset="0"/>
                <a:cs typeface="Times New Roman" panose="02020603050405020304" pitchFamily="18" charset="0"/>
              </a:rPr>
              <a:t>competenţe</a:t>
            </a:r>
            <a:r>
              <a:rPr lang="ro-RO" altLang="en-US" sz="2400" dirty="0">
                <a:latin typeface="Times New Roman" panose="02020603050405020304" pitchFamily="18" charset="0"/>
                <a:cs typeface="Times New Roman" panose="02020603050405020304" pitchFamily="18" charset="0"/>
              </a:rPr>
              <a:t> specifice </a:t>
            </a:r>
            <a:r>
              <a:rPr lang="ro-RO" altLang="en-US" sz="2400" dirty="0" err="1">
                <a:latin typeface="Times New Roman" panose="02020603050405020304" pitchFamily="18" charset="0"/>
                <a:cs typeface="Times New Roman" panose="02020603050405020304" pitchFamily="18" charset="0"/>
              </a:rPr>
              <a:t>şi</a:t>
            </a:r>
            <a:r>
              <a:rPr lang="ro-RO" altLang="en-US" sz="2400" dirty="0">
                <a:latin typeface="Times New Roman" panose="02020603050405020304" pitchFamily="18" charset="0"/>
                <a:cs typeface="Times New Roman" panose="02020603050405020304" pitchFamily="18" charset="0"/>
              </a:rPr>
              <a:t> </a:t>
            </a:r>
            <a:r>
              <a:rPr lang="ro-RO" altLang="en-US" sz="2400" dirty="0" err="1">
                <a:latin typeface="Times New Roman" panose="02020603050405020304" pitchFamily="18" charset="0"/>
                <a:cs typeface="Times New Roman" panose="02020603050405020304" pitchFamily="18" charset="0"/>
              </a:rPr>
              <a:t>conţinuturi</a:t>
            </a:r>
            <a:r>
              <a:rPr lang="ro-RO" altLang="en-US" sz="2400" dirty="0">
                <a:latin typeface="Times New Roman" panose="02020603050405020304" pitchFamily="18" charset="0"/>
                <a:cs typeface="Times New Roman" panose="02020603050405020304" pitchFamily="18" charset="0"/>
              </a:rPr>
              <a:t>), în cadrul </a:t>
            </a:r>
            <a:r>
              <a:rPr lang="ro-RO" altLang="en-US" sz="2400" dirty="0" err="1">
                <a:latin typeface="Times New Roman" panose="02020603050405020304" pitchFamily="18" charset="0"/>
                <a:cs typeface="Times New Roman" panose="02020603050405020304" pitchFamily="18" charset="0"/>
              </a:rPr>
              <a:t>unităţilor</a:t>
            </a:r>
            <a:r>
              <a:rPr lang="ro-RO" altLang="en-US" sz="2400" dirty="0">
                <a:latin typeface="Times New Roman" panose="02020603050405020304" pitchFamily="18" charset="0"/>
                <a:cs typeface="Times New Roman" panose="02020603050405020304" pitchFamily="18" charset="0"/>
              </a:rPr>
              <a:t> de </a:t>
            </a:r>
            <a:r>
              <a:rPr lang="ro-RO" altLang="en-US" sz="2400" dirty="0" err="1">
                <a:latin typeface="Times New Roman" panose="02020603050405020304" pitchFamily="18" charset="0"/>
                <a:cs typeface="Times New Roman" panose="02020603050405020304" pitchFamily="18" charset="0"/>
              </a:rPr>
              <a:t>învăţare</a:t>
            </a:r>
            <a:r>
              <a:rPr lang="ro-RO" altLang="en-US" sz="2400" dirty="0">
                <a:latin typeface="Times New Roman" panose="02020603050405020304" pitchFamily="18" charset="0"/>
                <a:cs typeface="Times New Roman" panose="02020603050405020304" pitchFamily="18" charset="0"/>
              </a:rPr>
              <a:t>. Acestora le sunt alocate </a:t>
            </a:r>
            <a:r>
              <a:rPr lang="ro-RO" altLang="en-US" sz="2400" dirty="0" err="1">
                <a:latin typeface="Times New Roman" panose="02020603050405020304" pitchFamily="18" charset="0"/>
                <a:cs typeface="Times New Roman" panose="02020603050405020304" pitchFamily="18" charset="0"/>
              </a:rPr>
              <a:t>unităţi</a:t>
            </a:r>
            <a:r>
              <a:rPr lang="ro-RO" altLang="en-US" sz="2400" dirty="0">
                <a:latin typeface="Times New Roman" panose="02020603050405020304" pitchFamily="18" charset="0"/>
                <a:cs typeface="Times New Roman" panose="02020603050405020304" pitchFamily="18" charset="0"/>
              </a:rPr>
              <a:t> de timp (număr de ore </a:t>
            </a:r>
            <a:r>
              <a:rPr lang="ro-RO" altLang="en-US" sz="2400" dirty="0" err="1">
                <a:latin typeface="Times New Roman" panose="02020603050405020304" pitchFamily="18" charset="0"/>
                <a:cs typeface="Times New Roman" panose="02020603050405020304" pitchFamily="18" charset="0"/>
              </a:rPr>
              <a:t>şi</a:t>
            </a:r>
            <a:r>
              <a:rPr lang="ro-RO" altLang="en-US" sz="2400" dirty="0">
                <a:latin typeface="Times New Roman" panose="02020603050405020304" pitchFamily="18" charset="0"/>
                <a:cs typeface="Times New Roman" panose="02020603050405020304" pitchFamily="18" charset="0"/>
              </a:rPr>
              <a:t> săptămâni) considerate ca optime de către cadrul didactic, pe parcursul unui an </a:t>
            </a:r>
            <a:r>
              <a:rPr lang="ro-RO" altLang="en-US" sz="2400" dirty="0" err="1">
                <a:latin typeface="Times New Roman" panose="02020603050405020304" pitchFamily="18" charset="0"/>
                <a:cs typeface="Times New Roman" panose="02020603050405020304" pitchFamily="18" charset="0"/>
              </a:rPr>
              <a:t>şcolar</a:t>
            </a:r>
            <a:r>
              <a:rPr lang="ro-RO" altLang="en-US" sz="2400" dirty="0">
                <a:latin typeface="Times New Roman" panose="02020603050405020304" pitchFamily="18" charset="0"/>
                <a:cs typeface="Times New Roman" panose="02020603050405020304" pitchFamily="18" charset="0"/>
              </a:rPr>
              <a:t>.</a:t>
            </a:r>
          </a:p>
          <a:p>
            <a:pPr algn="just">
              <a:defRPr/>
            </a:pPr>
            <a:r>
              <a:rPr lang="ro-RO" altLang="en-US" sz="2400" dirty="0">
                <a:latin typeface="Times New Roman" panose="02020603050405020304" pitchFamily="18" charset="0"/>
                <a:cs typeface="Times New Roman" panose="02020603050405020304" pitchFamily="18" charset="0"/>
              </a:rPr>
              <a:t>În elaborarea planificării calendaristice </a:t>
            </a:r>
            <a:r>
              <a:rPr lang="ro-RO" altLang="en-US" sz="2400" b="1" dirty="0">
                <a:latin typeface="Times New Roman" panose="02020603050405020304" pitchFamily="18" charset="0"/>
                <a:cs typeface="Times New Roman" panose="02020603050405020304" pitchFamily="18" charset="0"/>
              </a:rPr>
              <a:t>programa </a:t>
            </a:r>
            <a:r>
              <a:rPr lang="ro-RO" altLang="en-US" sz="2400" b="1" dirty="0" err="1">
                <a:latin typeface="Times New Roman" panose="02020603050405020304" pitchFamily="18" charset="0"/>
                <a:cs typeface="Times New Roman" panose="02020603050405020304" pitchFamily="18" charset="0"/>
              </a:rPr>
              <a:t>şcolară</a:t>
            </a:r>
            <a:r>
              <a:rPr lang="ro-RO" altLang="en-US" sz="2400" b="1" dirty="0">
                <a:latin typeface="Times New Roman" panose="02020603050405020304" pitchFamily="18" charset="0"/>
                <a:cs typeface="Times New Roman" panose="02020603050405020304" pitchFamily="18" charset="0"/>
              </a:rPr>
              <a:t> reprezintă documentul de </a:t>
            </a:r>
            <a:r>
              <a:rPr lang="ro-RO" altLang="en-US" sz="2400" b="1" dirty="0" err="1">
                <a:latin typeface="Times New Roman" panose="02020603050405020304" pitchFamily="18" charset="0"/>
                <a:cs typeface="Times New Roman" panose="02020603050405020304" pitchFamily="18" charset="0"/>
              </a:rPr>
              <a:t>referinţă</a:t>
            </a:r>
            <a:r>
              <a:rPr lang="ro-RO" altLang="en-US" sz="2400" dirty="0">
                <a:latin typeface="Times New Roman" panose="02020603050405020304" pitchFamily="18" charset="0"/>
                <a:cs typeface="Times New Roman" panose="02020603050405020304" pitchFamily="18" charset="0"/>
              </a:rPr>
              <a:t>. După lectura atentă </a:t>
            </a:r>
            <a:r>
              <a:rPr lang="ro-RO" altLang="en-US" sz="2400" dirty="0" err="1">
                <a:latin typeface="Times New Roman" panose="02020603050405020304" pitchFamily="18" charset="0"/>
                <a:cs typeface="Times New Roman" panose="02020603050405020304" pitchFamily="18" charset="0"/>
              </a:rPr>
              <a:t>şi</a:t>
            </a:r>
            <a:r>
              <a:rPr lang="ro-RO" altLang="en-US" sz="2400" dirty="0">
                <a:latin typeface="Times New Roman" panose="02020603050405020304" pitchFamily="18" charset="0"/>
                <a:cs typeface="Times New Roman" panose="02020603050405020304" pitchFamily="18" charset="0"/>
              </a:rPr>
              <a:t> integrală a programei </a:t>
            </a:r>
            <a:r>
              <a:rPr lang="ro-RO" altLang="en-US" sz="2400" dirty="0" err="1">
                <a:latin typeface="Times New Roman" panose="02020603050405020304" pitchFamily="18" charset="0"/>
                <a:cs typeface="Times New Roman" panose="02020603050405020304" pitchFamily="18" charset="0"/>
              </a:rPr>
              <a:t>şcolare</a:t>
            </a:r>
            <a:r>
              <a:rPr lang="ro-RO" altLang="en-US" sz="2400" dirty="0">
                <a:latin typeface="Times New Roman" panose="02020603050405020304" pitchFamily="18" charset="0"/>
                <a:cs typeface="Times New Roman" panose="02020603050405020304" pitchFamily="18" charset="0"/>
              </a:rPr>
              <a:t>, elaborarea planificării calendaristice presupune parcurgerea următoarelor etape:</a:t>
            </a:r>
            <a:endParaRPr lang="ro-RO" altLang="en-US" sz="2400" b="1" dirty="0">
              <a:latin typeface="Times New Roman" panose="02020603050405020304" pitchFamily="18" charset="0"/>
              <a:cs typeface="Times New Roman" panose="02020603050405020304" pitchFamily="18" charset="0"/>
            </a:endParaRPr>
          </a:p>
          <a:p>
            <a:pPr algn="just">
              <a:defRPr/>
            </a:pPr>
            <a:r>
              <a:rPr lang="ro-RO" altLang="en-US" sz="2400" dirty="0">
                <a:latin typeface="Times New Roman" panose="02020603050405020304" pitchFamily="18" charset="0"/>
                <a:cs typeface="Times New Roman" panose="02020603050405020304" pitchFamily="18" charset="0"/>
              </a:rPr>
              <a:t>Planificarea calendaristică anuală </a:t>
            </a:r>
            <a:r>
              <a:rPr lang="ro-RO" altLang="en-US" sz="2400" b="1" dirty="0">
                <a:latin typeface="Times New Roman" panose="02020603050405020304" pitchFamily="18" charset="0"/>
                <a:cs typeface="Times New Roman" panose="02020603050405020304" pitchFamily="18" charset="0"/>
              </a:rPr>
              <a:t>nu se realizează pe baza manualelor </a:t>
            </a:r>
            <a:r>
              <a:rPr lang="ro-RO" altLang="en-US" sz="2400" b="1" dirty="0" err="1">
                <a:latin typeface="Times New Roman" panose="02020603050405020304" pitchFamily="18" charset="0"/>
                <a:cs typeface="Times New Roman" panose="02020603050405020304" pitchFamily="18" charset="0"/>
              </a:rPr>
              <a:t>şcolare</a:t>
            </a:r>
            <a:r>
              <a:rPr lang="ro-RO" altLang="en-US" sz="2400" dirty="0">
                <a:latin typeface="Times New Roman" panose="02020603050405020304" pitchFamily="18" charset="0"/>
                <a:cs typeface="Times New Roman" panose="02020603050405020304" pitchFamily="18" charset="0"/>
              </a:rPr>
              <a:t>, acestea fiind materiale curriculare adresate elevilor. </a:t>
            </a:r>
          </a:p>
          <a:p>
            <a:pPr marL="0" indent="0">
              <a:buNone/>
            </a:pPr>
            <a:endParaRPr lang="en-US" dirty="0"/>
          </a:p>
        </p:txBody>
      </p:sp>
    </p:spTree>
    <p:extLst>
      <p:ext uri="{BB962C8B-B14F-4D97-AF65-F5344CB8AC3E}">
        <p14:creationId xmlns:p14="http://schemas.microsoft.com/office/powerpoint/2010/main" val="425323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577" y="1048265"/>
            <a:ext cx="10018713" cy="4761470"/>
          </a:xfrm>
          <a:prstGeom prst="rect">
            <a:avLst/>
          </a:prstGeom>
        </p:spPr>
        <p:txBody>
          <a:bodyPr>
            <a:normAutofit lnSpcReduction="10000"/>
          </a:bodyPr>
          <a:lstStyle/>
          <a:p>
            <a:pPr marL="0" indent="0">
              <a:buNone/>
            </a:pPr>
            <a:endParaRPr lang="ro-RO" b="1" dirty="0">
              <a:latin typeface="Calibri" panose="020F0502020204030204" pitchFamily="34" charset="0"/>
              <a:cs typeface="Calibri" panose="020F0502020204030204" pitchFamily="34" charset="0"/>
            </a:endParaRPr>
          </a:p>
          <a:p>
            <a:pPr marL="0" indent="0" algn="ctr">
              <a:buNone/>
            </a:pPr>
            <a:r>
              <a:rPr lang="ro-RO" sz="2400" b="1" dirty="0">
                <a:latin typeface="Times New Roman" panose="02020603050405020304" pitchFamily="18" charset="0"/>
                <a:cs typeface="Times New Roman" panose="02020603050405020304" pitchFamily="18" charset="0"/>
              </a:rPr>
              <a:t>Curriculum național: planurile-cadru, programele și manualele școlare,  în vigoare</a:t>
            </a:r>
          </a:p>
          <a:p>
            <a:pPr marL="0" indent="0">
              <a:buNone/>
            </a:pPr>
            <a:endParaRPr lang="ro-RO" sz="2400" b="1" dirty="0">
              <a:latin typeface="Times New Roman" panose="02020603050405020304" pitchFamily="18" charset="0"/>
              <a:cs typeface="Times New Roman" panose="02020603050405020304" pitchFamily="18" charset="0"/>
            </a:endParaRPr>
          </a:p>
          <a:p>
            <a:pPr algn="just"/>
            <a:r>
              <a:rPr lang="en-US" altLang="zh-CN" sz="2400" b="1" dirty="0">
                <a:solidFill>
                  <a:schemeClr val="tx1"/>
                </a:solidFill>
                <a:latin typeface="Times New Roman" panose="02020603050405020304" pitchFamily="18" charset="0"/>
                <a:ea typeface="Calibri" pitchFamily="34" charset="0"/>
                <a:cs typeface="Times New Roman" panose="02020603050405020304" pitchFamily="18" charset="0"/>
              </a:rPr>
              <a:t>P</a:t>
            </a:r>
            <a:r>
              <a:rPr lang="ro-RO" altLang="zh-CN" sz="2400" b="1" dirty="0">
                <a:solidFill>
                  <a:schemeClr val="tx1"/>
                </a:solidFill>
                <a:latin typeface="Times New Roman" panose="02020603050405020304" pitchFamily="18" charset="0"/>
                <a:ea typeface="Calibri" pitchFamily="34" charset="0"/>
                <a:cs typeface="Times New Roman" panose="02020603050405020304" pitchFamily="18" charset="0"/>
              </a:rPr>
              <a:t>lanuri - cadru pentru învățământul gimnazial</a:t>
            </a:r>
            <a:r>
              <a:rPr lang="ro-RO" altLang="zh-CN" sz="2400" b="1" i="1" dirty="0">
                <a:solidFill>
                  <a:schemeClr val="tx1"/>
                </a:solidFill>
                <a:latin typeface="Times New Roman" panose="02020603050405020304" pitchFamily="18" charset="0"/>
                <a:ea typeface="Calibri" pitchFamily="34" charset="0"/>
                <a:cs typeface="Times New Roman" panose="02020603050405020304" pitchFamily="18" charset="0"/>
              </a:rPr>
              <a:t> </a:t>
            </a:r>
            <a:r>
              <a:rPr lang="ro-RO" altLang="zh-CN" sz="2400" b="1" dirty="0">
                <a:solidFill>
                  <a:schemeClr val="tx1"/>
                </a:solidFill>
                <a:latin typeface="Times New Roman" panose="02020603050405020304" pitchFamily="18" charset="0"/>
                <a:ea typeface="Calibri" pitchFamily="34" charset="0"/>
                <a:cs typeface="Times New Roman" panose="02020603050405020304" pitchFamily="18" charset="0"/>
              </a:rPr>
              <a:t>aprobate</a:t>
            </a:r>
            <a:r>
              <a:rPr lang="ro-RO" altLang="zh-CN" sz="2400" b="1" i="1" dirty="0">
                <a:solidFill>
                  <a:schemeClr val="tx1"/>
                </a:solidFill>
                <a:latin typeface="Times New Roman" panose="02020603050405020304" pitchFamily="18" charset="0"/>
                <a:ea typeface="Calibri" pitchFamily="34" charset="0"/>
                <a:cs typeface="Times New Roman" panose="02020603050405020304" pitchFamily="18" charset="0"/>
              </a:rPr>
              <a:t> </a:t>
            </a:r>
            <a:r>
              <a:rPr lang="ro-RO" altLang="zh-CN" sz="2400" b="1" dirty="0">
                <a:solidFill>
                  <a:schemeClr val="tx1"/>
                </a:solidFill>
                <a:latin typeface="Times New Roman" panose="02020603050405020304" pitchFamily="18" charset="0"/>
                <a:ea typeface="Calibri" pitchFamily="34" charset="0"/>
                <a:cs typeface="Times New Roman" panose="02020603050405020304" pitchFamily="18" charset="0"/>
              </a:rPr>
              <a:t>prin OMENCS nr. </a:t>
            </a:r>
            <a:r>
              <a:rPr lang="ro-RO" altLang="zh-CN" sz="2400" b="1" dirty="0">
                <a:latin typeface="Times New Roman" panose="02020603050405020304" pitchFamily="18" charset="0"/>
                <a:ea typeface="Calibri" pitchFamily="34" charset="0"/>
                <a:cs typeface="Times New Roman" panose="02020603050405020304" pitchFamily="18" charset="0"/>
              </a:rPr>
              <a:t>3590/5.04.2016,</a:t>
            </a:r>
            <a:r>
              <a:rPr lang="en-US" altLang="zh-CN" sz="2400" b="1" dirty="0">
                <a:latin typeface="Times New Roman" panose="02020603050405020304" pitchFamily="18" charset="0"/>
                <a:ea typeface="Calibri" pitchFamily="34" charset="0"/>
                <a:cs typeface="Times New Roman" panose="02020603050405020304" pitchFamily="18" charset="0"/>
              </a:rPr>
              <a:t> cu </a:t>
            </a:r>
            <a:r>
              <a:rPr lang="en-US" altLang="zh-CN" sz="2400" b="1" dirty="0" err="1">
                <a:latin typeface="Times New Roman" panose="02020603050405020304" pitchFamily="18" charset="0"/>
                <a:ea typeface="Calibri" pitchFamily="34" charset="0"/>
                <a:cs typeface="Times New Roman" panose="02020603050405020304" pitchFamily="18" charset="0"/>
              </a:rPr>
              <a:t>modific</a:t>
            </a:r>
            <a:r>
              <a:rPr lang="ro-RO" altLang="zh-CN" sz="2400" b="1" dirty="0" err="1">
                <a:latin typeface="Times New Roman" panose="02020603050405020304" pitchFamily="18" charset="0"/>
                <a:ea typeface="Calibri" pitchFamily="34" charset="0"/>
                <a:cs typeface="Times New Roman" panose="02020603050405020304" pitchFamily="18" charset="0"/>
              </a:rPr>
              <a:t>ările</a:t>
            </a:r>
            <a:r>
              <a:rPr lang="ro-RO" altLang="zh-CN" sz="2400" b="1" dirty="0">
                <a:latin typeface="Times New Roman" panose="02020603050405020304" pitchFamily="18" charset="0"/>
                <a:ea typeface="Calibri" pitchFamily="34" charset="0"/>
                <a:cs typeface="Times New Roman" panose="02020603050405020304" pitchFamily="18" charset="0"/>
              </a:rPr>
              <a:t> și completările ulterioare</a:t>
            </a:r>
            <a:r>
              <a:rPr lang="en-US" altLang="zh-CN" sz="2400" b="1" dirty="0">
                <a:latin typeface="Times New Roman" panose="02020603050405020304" pitchFamily="18" charset="0"/>
                <a:ea typeface="Calibri" pitchFamily="34" charset="0"/>
                <a:cs typeface="Times New Roman" panose="02020603050405020304" pitchFamily="18" charset="0"/>
              </a:rPr>
              <a:t> (OMEN 4221/2018)</a:t>
            </a:r>
            <a:r>
              <a:rPr lang="ro-RO" sz="2400" b="1" dirty="0">
                <a:latin typeface="Times New Roman" panose="02020603050405020304" pitchFamily="18" charset="0"/>
                <a:cs typeface="Times New Roman" panose="02020603050405020304" pitchFamily="18" charset="0"/>
              </a:rPr>
              <a:t> </a:t>
            </a:r>
          </a:p>
          <a:p>
            <a:pPr algn="just"/>
            <a:endParaRPr lang="ro-RO" altLang="ro-RO" sz="2400" b="1" dirty="0">
              <a:latin typeface="Times New Roman" panose="02020603050405020304" pitchFamily="18" charset="0"/>
              <a:cs typeface="Times New Roman" panose="02020603050405020304" pitchFamily="18" charset="0"/>
            </a:endParaRPr>
          </a:p>
          <a:p>
            <a:pPr algn="just"/>
            <a:r>
              <a:rPr lang="ro-RO" altLang="ro-RO" sz="2400" b="1" dirty="0">
                <a:latin typeface="Times New Roman" panose="02020603050405020304" pitchFamily="18" charset="0"/>
                <a:cs typeface="Times New Roman" panose="02020603050405020304" pitchFamily="18" charset="0"/>
              </a:rPr>
              <a:t>P</a:t>
            </a:r>
            <a:r>
              <a:rPr lang="it-IT" altLang="ro-RO" sz="2400" b="1" dirty="0">
                <a:latin typeface="Times New Roman" panose="02020603050405020304" pitchFamily="18" charset="0"/>
                <a:cs typeface="Times New Roman" panose="02020603050405020304" pitchFamily="18" charset="0"/>
              </a:rPr>
              <a:t>rograme şcolare</a:t>
            </a:r>
            <a:r>
              <a:rPr lang="ro-RO" altLang="ro-RO" sz="2400" b="1" dirty="0">
                <a:latin typeface="Times New Roman" panose="02020603050405020304" pitchFamily="18" charset="0"/>
                <a:cs typeface="Times New Roman" panose="02020603050405020304" pitchFamily="18" charset="0"/>
              </a:rPr>
              <a:t> (primar, gimnazial, liceal): C</a:t>
            </a:r>
            <a:r>
              <a:rPr lang="en-US" altLang="ro-RO" sz="2400" b="1" dirty="0" err="1">
                <a:latin typeface="Times New Roman" panose="02020603050405020304" pitchFamily="18" charset="0"/>
                <a:cs typeface="Times New Roman" panose="02020603050405020304" pitchFamily="18" charset="0"/>
              </a:rPr>
              <a:t>onsilier</a:t>
            </a:r>
            <a:r>
              <a:rPr lang="ro-RO" altLang="ro-RO" sz="2400" b="1" dirty="0">
                <a:latin typeface="Times New Roman" panose="02020603050405020304" pitchFamily="18" charset="0"/>
                <a:cs typeface="Times New Roman" panose="02020603050405020304" pitchFamily="18" charset="0"/>
              </a:rPr>
              <a:t>e</a:t>
            </a:r>
            <a:r>
              <a:rPr lang="en-US" altLang="ro-RO" sz="2400" b="1" dirty="0">
                <a:latin typeface="Times New Roman" panose="02020603050405020304" pitchFamily="18" charset="0"/>
                <a:cs typeface="Times New Roman" panose="02020603050405020304" pitchFamily="18" charset="0"/>
              </a:rPr>
              <a:t> </a:t>
            </a:r>
            <a:r>
              <a:rPr lang="ro-RO" altLang="ro-RO" sz="2400" b="1" dirty="0">
                <a:latin typeface="Times New Roman" panose="02020603050405020304" pitchFamily="18" charset="0"/>
                <a:cs typeface="Times New Roman" panose="02020603050405020304" pitchFamily="18" charset="0"/>
              </a:rPr>
              <a:t>și dezvoltare personală cls. V-VIII (aprobate prin OMEN nr. 3393/2017) și Consiliere și orientare cls. IX-XII/dirigenție (programe școlare - OMEC nr. 5287/2006 și  precizările  din ROFUIP</a:t>
            </a:r>
          </a:p>
        </p:txBody>
      </p:sp>
    </p:spTree>
    <p:extLst>
      <p:ext uri="{BB962C8B-B14F-4D97-AF65-F5344CB8AC3E}">
        <p14:creationId xmlns:p14="http://schemas.microsoft.com/office/powerpoint/2010/main" val="200483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CCD80B-0A55-4ADA-AFCA-18741C659E36}"/>
              </a:ext>
            </a:extLst>
          </p:cNvPr>
          <p:cNvSpPr>
            <a:spLocks noGrp="1"/>
          </p:cNvSpPr>
          <p:nvPr>
            <p:ph idx="1"/>
          </p:nvPr>
        </p:nvSpPr>
        <p:spPr>
          <a:xfrm>
            <a:off x="1269999" y="1126066"/>
            <a:ext cx="10422467" cy="4898496"/>
          </a:xfrm>
        </p:spPr>
        <p:txBody>
          <a:bodyPr>
            <a:normAutofit fontScale="70000" lnSpcReduction="20000"/>
          </a:bodyPr>
          <a:lstStyle/>
          <a:p>
            <a:pPr algn="just"/>
            <a:r>
              <a:rPr lang="en-US" sz="2600" dirty="0" err="1">
                <a:latin typeface="Times New Roman" panose="02020603050405020304" pitchFamily="18" charset="0"/>
                <a:cs typeface="Times New Roman" panose="02020603050405020304" pitchFamily="18" charset="0"/>
              </a:rPr>
              <a:t>Educatorii-puericultori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Educatoarele</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Învăţătorii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Institutorii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Profesorii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preşcolar</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primar</a:t>
            </a:r>
            <a:r>
              <a:rPr lang="en-US" sz="2600" dirty="0">
                <a:latin typeface="Times New Roman" panose="02020603050405020304" pitchFamily="18" charset="0"/>
                <a:cs typeface="Times New Roman" panose="02020603050405020304" pitchFamily="18" charset="0"/>
              </a:rPr>
              <a:t>/</a:t>
            </a:r>
            <a:r>
              <a:rPr lang="ro-RO"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Profesorii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diriginţi</a:t>
            </a:r>
            <a:r>
              <a:rPr lang="en-US" sz="2600" b="1" dirty="0">
                <a:latin typeface="Times New Roman" panose="02020603050405020304" pitchFamily="18" charset="0"/>
                <a:cs typeface="Times New Roman" panose="02020603050405020304" pitchFamily="18" charset="0"/>
              </a:rPr>
              <a:t> au </a:t>
            </a:r>
            <a:r>
              <a:rPr lang="en-US" sz="2600" b="1" dirty="0" err="1">
                <a:latin typeface="Times New Roman" panose="02020603050405020304" pitchFamily="18" charset="0"/>
                <a:cs typeface="Times New Roman" panose="02020603050405020304" pitchFamily="18" charset="0"/>
              </a:rPr>
              <a:t>obligaţia</a:t>
            </a:r>
            <a:r>
              <a:rPr lang="en-US" sz="2600" b="1" dirty="0">
                <a:latin typeface="Times New Roman" panose="02020603050405020304" pitchFamily="18" charset="0"/>
                <a:cs typeface="Times New Roman" panose="02020603050405020304" pitchFamily="18" charset="0"/>
              </a:rPr>
              <a:t> de a </a:t>
            </a:r>
            <a:r>
              <a:rPr lang="en-US" sz="2600" b="1" dirty="0" err="1">
                <a:latin typeface="Times New Roman" panose="02020603050405020304" pitchFamily="18" charset="0"/>
                <a:cs typeface="Times New Roman" panose="02020603050405020304" pitchFamily="18" charset="0"/>
              </a:rPr>
              <a:t>prezenta</a:t>
            </a:r>
            <a:r>
              <a:rPr lang="en-US" sz="2600" b="1" dirty="0">
                <a:latin typeface="Times New Roman" panose="02020603050405020304" pitchFamily="18" charset="0"/>
                <a:cs typeface="Times New Roman" panose="02020603050405020304" pitchFamily="18" charset="0"/>
              </a:rPr>
              <a:t> la </a:t>
            </a:r>
            <a:r>
              <a:rPr lang="en-US" sz="2600" b="1" dirty="0" err="1">
                <a:latin typeface="Times New Roman" panose="02020603050405020304" pitchFamily="18" charset="0"/>
                <a:cs typeface="Times New Roman" panose="02020603050405020304" pitchFamily="18" charset="0"/>
              </a:rPr>
              <a:t>începutul</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fiecărui</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şcolar</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elevilor</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şi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părinţilor</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regulamentul</a:t>
            </a:r>
            <a:r>
              <a:rPr lang="en-US" sz="2600" b="1" dirty="0">
                <a:latin typeface="Times New Roman" panose="02020603050405020304" pitchFamily="18" charset="0"/>
                <a:cs typeface="Times New Roman" panose="02020603050405020304" pitchFamily="18" charset="0"/>
              </a:rPr>
              <a:t> de </a:t>
            </a:r>
            <a:r>
              <a:rPr lang="en-US" sz="2600" b="1" dirty="0" err="1">
                <a:latin typeface="Times New Roman" panose="02020603050405020304" pitchFamily="18" charset="0"/>
                <a:cs typeface="Times New Roman" panose="02020603050405020304" pitchFamily="18" charset="0"/>
              </a:rPr>
              <a:t>organizare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şi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funcţionare</a:t>
            </a:r>
            <a:r>
              <a:rPr lang="en-US" sz="2600" b="1" dirty="0">
                <a:latin typeface="Times New Roman" panose="02020603050405020304" pitchFamily="18" charset="0"/>
                <a:cs typeface="Times New Roman" panose="02020603050405020304" pitchFamily="18" charset="0"/>
              </a:rPr>
              <a:t> a </a:t>
            </a:r>
            <a:r>
              <a:rPr lang="en-US" sz="2600" b="1" dirty="0" err="1">
                <a:latin typeface="Times New Roman" panose="02020603050405020304" pitchFamily="18" charset="0"/>
                <a:cs typeface="Times New Roman" panose="02020603050405020304" pitchFamily="18" charset="0"/>
              </a:rPr>
              <a:t>unităţii</a:t>
            </a:r>
            <a:r>
              <a:rPr lang="en-US" sz="2600" b="1" dirty="0">
                <a:latin typeface="Times New Roman" panose="02020603050405020304" pitchFamily="18" charset="0"/>
                <a:cs typeface="Times New Roman" panose="02020603050405020304" pitchFamily="18" charset="0"/>
              </a:rPr>
              <a:t> de </a:t>
            </a:r>
            <a:r>
              <a:rPr lang="en-US" sz="2600" b="1" dirty="0" err="1">
                <a:latin typeface="Times New Roman" panose="02020603050405020304" pitchFamily="18" charset="0"/>
                <a:cs typeface="Times New Roman" panose="02020603050405020304" pitchFamily="18" charset="0"/>
              </a:rPr>
              <a:t>învăţământ</a:t>
            </a:r>
            <a:r>
              <a:rPr lang="en-US" sz="2600" b="1" dirty="0">
                <a:latin typeface="Times New Roman" panose="02020603050405020304" pitchFamily="18" charset="0"/>
                <a:cs typeface="Times New Roman" panose="02020603050405020304" pitchFamily="18" charset="0"/>
              </a:rPr>
              <a:t>.</a:t>
            </a:r>
          </a:p>
          <a:p>
            <a:pPr algn="just"/>
            <a:r>
              <a:rPr lang="ro-RO" sz="2600" b="1" dirty="0">
                <a:latin typeface="Times New Roman" panose="02020603050405020304" pitchFamily="18" charset="0"/>
                <a:cs typeface="Times New Roman" panose="02020603050405020304" pitchFamily="18" charset="0"/>
              </a:rPr>
              <a:t>Directorul </a:t>
            </a:r>
            <a:r>
              <a:rPr lang="en-US" sz="2600" b="1" dirty="0" err="1">
                <a:latin typeface="Times New Roman" panose="02020603050405020304" pitchFamily="18" charset="0"/>
                <a:cs typeface="Times New Roman" panose="02020603050405020304" pitchFamily="18" charset="0"/>
              </a:rPr>
              <a:t>numeşte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după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consultarea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consiliului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profesoral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baza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hotărârii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consiliului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administraţie</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profesorii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diriginţi</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la </a:t>
            </a:r>
            <a:r>
              <a:rPr lang="en-US" sz="2600" dirty="0" err="1">
                <a:latin typeface="Times New Roman" panose="02020603050405020304" pitchFamily="18" charset="0"/>
                <a:cs typeface="Times New Roman" panose="02020603050405020304" pitchFamily="18" charset="0"/>
              </a:rPr>
              <a:t>clase</a:t>
            </a:r>
            <a:r>
              <a:rPr lang="en-US" sz="2600" dirty="0">
                <a:latin typeface="Times New Roman" panose="02020603050405020304" pitchFamily="18" charset="0"/>
                <a:cs typeface="Times New Roman" panose="02020603050405020304" pitchFamily="18" charset="0"/>
              </a:rPr>
              <a:t>, precum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coordonatorul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proiecte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programe</a:t>
            </a:r>
            <a:r>
              <a:rPr lang="en-US" sz="2600" dirty="0">
                <a:latin typeface="Times New Roman" panose="02020603050405020304" pitchFamily="18" charset="0"/>
                <a:cs typeface="Times New Roman" panose="02020603050405020304" pitchFamily="18" charset="0"/>
              </a:rPr>
              <a:t> educative </a:t>
            </a:r>
            <a:r>
              <a:rPr lang="en-US" sz="2600" dirty="0" err="1">
                <a:latin typeface="Times New Roman" panose="02020603050405020304" pitchFamily="18" charset="0"/>
                <a:cs typeface="Times New Roman" panose="02020603050405020304" pitchFamily="18" charset="0"/>
              </a:rPr>
              <a:t>şcolare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extraşcolare</a:t>
            </a:r>
            <a:r>
              <a:rPr lang="en-US" sz="2600" dirty="0">
                <a:latin typeface="Times New Roman" panose="02020603050405020304" pitchFamily="18" charset="0"/>
                <a:cs typeface="Times New Roman" panose="02020603050405020304" pitchFamily="18" charset="0"/>
              </a:rPr>
              <a:t>;</a:t>
            </a:r>
          </a:p>
          <a:p>
            <a:pPr algn="just"/>
            <a:r>
              <a:rPr lang="en-US" sz="2600" b="1" dirty="0" err="1">
                <a:latin typeface="Times New Roman" panose="02020603050405020304" pitchFamily="18" charset="0"/>
                <a:cs typeface="Times New Roman" panose="02020603050405020304" pitchFamily="18" charset="0"/>
              </a:rPr>
              <a:t>Consiliul</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clasei</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funcţionează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primar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gimnazial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liceal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profesional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postliceal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constituit</a:t>
            </a:r>
            <a:r>
              <a:rPr lang="en-US" sz="2600" dirty="0">
                <a:latin typeface="Times New Roman" panose="02020603050405020304" pitchFamily="18" charset="0"/>
                <a:cs typeface="Times New Roman" panose="02020603050405020304" pitchFamily="18" charset="0"/>
              </a:rPr>
              <a:t> din </a:t>
            </a:r>
            <a:r>
              <a:rPr lang="en-US" sz="2600" dirty="0" err="1">
                <a:latin typeface="Times New Roman" panose="02020603050405020304" pitchFamily="18" charset="0"/>
                <a:cs typeface="Times New Roman" panose="02020603050405020304" pitchFamily="18" charset="0"/>
              </a:rPr>
              <a:t>totalitatea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personalului</a:t>
            </a:r>
            <a:r>
              <a:rPr lang="en-US" sz="2600" dirty="0">
                <a:latin typeface="Times New Roman" panose="02020603050405020304" pitchFamily="18" charset="0"/>
                <a:cs typeface="Times New Roman" panose="02020603050405020304" pitchFamily="18" charset="0"/>
              </a:rPr>
              <a:t> didactic care </a:t>
            </a:r>
            <a:r>
              <a:rPr lang="en-US" sz="2600" dirty="0" err="1">
                <a:latin typeface="Times New Roman" panose="02020603050405020304" pitchFamily="18" charset="0"/>
                <a:cs typeface="Times New Roman" panose="02020603050405020304" pitchFamily="18" charset="0"/>
              </a:rPr>
              <a:t>predă</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clasa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respectivă</a:t>
            </a:r>
            <a:r>
              <a:rPr lang="en-US" sz="2600" dirty="0">
                <a:latin typeface="Times New Roman" panose="02020603050405020304" pitchFamily="18" charset="0"/>
                <a:cs typeface="Times New Roman" panose="02020603050405020304" pitchFamily="18" charset="0"/>
              </a:rPr>
              <a:t>, din </a:t>
            </a:r>
            <a:r>
              <a:rPr lang="en-US" sz="2600" dirty="0" err="1">
                <a:latin typeface="Times New Roman" panose="02020603050405020304" pitchFamily="18" charset="0"/>
                <a:cs typeface="Times New Roman" panose="02020603050405020304" pitchFamily="18" charset="0"/>
              </a:rPr>
              <a:t>cel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puţin</a:t>
            </a:r>
            <a:r>
              <a:rPr lang="en-US" sz="2600" dirty="0">
                <a:latin typeface="Times New Roman" panose="02020603050405020304" pitchFamily="18" charset="0"/>
                <a:cs typeface="Times New Roman" panose="02020603050405020304" pitchFamily="18" charset="0"/>
              </a:rPr>
              <a:t> un </a:t>
            </a:r>
            <a:r>
              <a:rPr lang="en-US" sz="2600" dirty="0" err="1">
                <a:latin typeface="Times New Roman" panose="02020603050405020304" pitchFamily="18" charset="0"/>
                <a:cs typeface="Times New Roman" panose="02020603050405020304" pitchFamily="18" charset="0"/>
              </a:rPr>
              <a:t>părinte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delegat</a:t>
            </a:r>
            <a:r>
              <a:rPr lang="en-US" sz="2600" dirty="0">
                <a:latin typeface="Times New Roman" panose="02020603050405020304" pitchFamily="18" charset="0"/>
                <a:cs typeface="Times New Roman" panose="02020603050405020304" pitchFamily="18" charset="0"/>
              </a:rPr>
              <a:t> al </a:t>
            </a:r>
            <a:r>
              <a:rPr lang="en-US" sz="2600" dirty="0" err="1">
                <a:latin typeface="Times New Roman" panose="02020603050405020304" pitchFamily="18" charset="0"/>
                <a:cs typeface="Times New Roman" panose="02020603050405020304" pitchFamily="18" charset="0"/>
              </a:rPr>
              <a:t>comitetului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părinţi</a:t>
            </a:r>
            <a:r>
              <a:rPr lang="en-US" sz="2600" dirty="0">
                <a:latin typeface="Times New Roman" panose="02020603050405020304" pitchFamily="18" charset="0"/>
                <a:cs typeface="Times New Roman" panose="02020603050405020304" pitchFamily="18" charset="0"/>
              </a:rPr>
              <a:t> al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excepţia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claselor</a:t>
            </a:r>
            <a:r>
              <a:rPr lang="en-US" sz="2600" dirty="0">
                <a:latin typeface="Times New Roman" panose="02020603050405020304" pitchFamily="18" charset="0"/>
                <a:cs typeface="Times New Roman" panose="02020603050405020304" pitchFamily="18" charset="0"/>
              </a:rPr>
              <a:t> din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postliceal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toate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clasele</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excepţia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celor</a:t>
            </a:r>
            <a:r>
              <a:rPr lang="en-US" sz="2600" dirty="0">
                <a:latin typeface="Times New Roman" panose="02020603050405020304" pitchFamily="18" charset="0"/>
                <a:cs typeface="Times New Roman" panose="02020603050405020304" pitchFamily="18" charset="0"/>
              </a:rPr>
              <a:t> din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primar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reprezentantul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 respective, </a:t>
            </a:r>
            <a:r>
              <a:rPr lang="en-US" sz="2600" dirty="0" err="1">
                <a:latin typeface="Times New Roman" panose="02020603050405020304" pitchFamily="18" charset="0"/>
                <a:cs typeface="Times New Roman" panose="02020603050405020304" pitchFamily="18" charset="0"/>
              </a:rPr>
              <a:t>desemnat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vot</a:t>
            </a:r>
            <a:r>
              <a:rPr lang="en-US" sz="2600" dirty="0">
                <a:latin typeface="Times New Roman" panose="02020603050405020304" pitchFamily="18" charset="0"/>
                <a:cs typeface="Times New Roman" panose="02020603050405020304" pitchFamily="18" charset="0"/>
              </a:rPr>
              <a:t> secret de </a:t>
            </a:r>
            <a:r>
              <a:rPr lang="en-US" sz="2600" dirty="0" err="1">
                <a:latin typeface="Times New Roman" panose="02020603050405020304" pitchFamily="18" charset="0"/>
                <a:cs typeface="Times New Roman" panose="02020603050405020304" pitchFamily="18" charset="0"/>
              </a:rPr>
              <a:t>către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Preşedintele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consiliului</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învăţătorul</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institutorul</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profesorul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primar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respectiv</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profesorul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diriginte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cazul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învăţământului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gimnazial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liceal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profesional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postliceal</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Consiliul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întruneşte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puţin</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două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ori</a:t>
            </a:r>
            <a:r>
              <a:rPr lang="en-US" sz="2600" dirty="0">
                <a:latin typeface="Times New Roman" panose="02020603050405020304" pitchFamily="18" charset="0"/>
                <a:cs typeface="Times New Roman" panose="02020603050405020304" pitchFamily="18" charset="0"/>
              </a:rPr>
              <a:t> pe an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ori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câte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necesar</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solicitarea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învăţătorului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institutorului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profesorului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învăţământul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primar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respectiv</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profesorului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diriginte</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reprezentanţilor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părinţilor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ai </a:t>
            </a:r>
            <a:r>
              <a:rPr lang="en-US" sz="2600" dirty="0" err="1">
                <a:latin typeface="Times New Roman" panose="02020603050405020304" pitchFamily="18" charset="0"/>
                <a:cs typeface="Times New Roman" panose="02020603050405020304" pitchFamily="18" charset="0"/>
              </a:rPr>
              <a:t>elevilor</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situaţii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obiective</a:t>
            </a:r>
            <a:r>
              <a:rPr lang="en-US" sz="2600" dirty="0">
                <a:latin typeface="Times New Roman" panose="02020603050405020304" pitchFamily="18" charset="0"/>
                <a:cs typeface="Times New Roman" panose="02020603050405020304" pitchFamily="18" charset="0"/>
              </a:rPr>
              <a:t>, cum </a:t>
            </a:r>
            <a:r>
              <a:rPr lang="en-US" sz="2600" dirty="0" err="1">
                <a:latin typeface="Times New Roman" panose="02020603050405020304" pitchFamily="18" charset="0"/>
                <a:cs typeface="Times New Roman" panose="02020603050405020304" pitchFamily="18" charset="0"/>
              </a:rPr>
              <a:t>ar</a:t>
            </a:r>
            <a:r>
              <a:rPr lang="en-US" sz="2600" dirty="0">
                <a:latin typeface="Times New Roman" panose="02020603050405020304" pitchFamily="18" charset="0"/>
                <a:cs typeface="Times New Roman" panose="02020603050405020304" pitchFamily="18" charset="0"/>
              </a:rPr>
              <a:t> fi </a:t>
            </a:r>
            <a:r>
              <a:rPr lang="en-US" sz="2600" dirty="0" err="1">
                <a:latin typeface="Times New Roman" panose="02020603050405020304" pitchFamily="18" charset="0"/>
                <a:cs typeface="Times New Roman" panose="02020603050405020304" pitchFamily="18" charset="0"/>
              </a:rPr>
              <a:t>calamităţi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intemperii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epidemii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pandemii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situaţii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excepţionale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şedinţele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consiliului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clasei</a:t>
            </a:r>
            <a:r>
              <a:rPr lang="en-US" sz="2600" dirty="0">
                <a:latin typeface="Times New Roman" panose="02020603050405020304" pitchFamily="18" charset="0"/>
                <a:cs typeface="Times New Roman" panose="02020603050405020304" pitchFamily="18" charset="0"/>
              </a:rPr>
              <a:t> se pot </a:t>
            </a:r>
            <a:r>
              <a:rPr lang="en-US" sz="2600" dirty="0" err="1">
                <a:latin typeface="Times New Roman" panose="02020603050405020304" pitchFamily="18" charset="0"/>
                <a:cs typeface="Times New Roman" panose="02020603050405020304" pitchFamily="18" charset="0"/>
              </a:rPr>
              <a:t>desfăşura</a:t>
            </a:r>
            <a:r>
              <a:rPr lang="en-US" sz="2600" dirty="0">
                <a:latin typeface="Times New Roman" panose="02020603050405020304" pitchFamily="18" charset="0"/>
                <a:cs typeface="Times New Roman" panose="02020603050405020304" pitchFamily="18" charset="0"/>
              </a:rPr>
              <a:t> online, </a:t>
            </a:r>
            <a:r>
              <a:rPr lang="en-US" sz="2600" dirty="0" err="1">
                <a:latin typeface="Times New Roman" panose="02020603050405020304" pitchFamily="18" charset="0"/>
                <a:cs typeface="Times New Roman" panose="02020603050405020304" pitchFamily="18" charset="0"/>
              </a:rPr>
              <a:t>prin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mijloace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electronice</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comunicare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sistem</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videoconferinţă</a:t>
            </a:r>
            <a:r>
              <a:rPr lang="en-US" sz="26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43087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6FF4E-508F-426B-B0C0-D40311EB0097}"/>
              </a:ext>
            </a:extLst>
          </p:cNvPr>
          <p:cNvSpPr>
            <a:spLocks noGrp="1"/>
          </p:cNvSpPr>
          <p:nvPr>
            <p:ph type="title"/>
          </p:nvPr>
        </p:nvSpPr>
        <p:spPr>
          <a:xfrm>
            <a:off x="1862667" y="592667"/>
            <a:ext cx="9491133" cy="601134"/>
          </a:xfrm>
          <a:solidFill>
            <a:srgbClr val="FFC000"/>
          </a:solidFill>
        </p:spPr>
        <p:txBody>
          <a:bodyPr>
            <a:normAutofit fontScale="90000"/>
          </a:bodyPr>
          <a:lstStyle/>
          <a:p>
            <a:r>
              <a:rPr lang="ro-RO" b="1" dirty="0">
                <a:solidFill>
                  <a:schemeClr val="tx1"/>
                </a:solidFill>
                <a:latin typeface="Times New Roman" panose="02020603050405020304" pitchFamily="18" charset="0"/>
                <a:cs typeface="Times New Roman" panose="02020603050405020304" pitchFamily="18" charset="0"/>
              </a:rPr>
              <a:t>Profesorul diriginte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CE3B6A7-AB9B-476F-B359-BF1DAD0C6B0E}"/>
              </a:ext>
            </a:extLst>
          </p:cNvPr>
          <p:cNvSpPr>
            <a:spLocks noGrp="1"/>
          </p:cNvSpPr>
          <p:nvPr>
            <p:ph idx="1"/>
          </p:nvPr>
        </p:nvSpPr>
        <p:spPr>
          <a:xfrm>
            <a:off x="1286932" y="1295399"/>
            <a:ext cx="10295468" cy="5342467"/>
          </a:xfrm>
        </p:spPr>
        <p:txBody>
          <a:bodyPr>
            <a:noAutofit/>
          </a:bodyPr>
          <a:lstStyle/>
          <a:p>
            <a:r>
              <a:rPr lang="ro-RO" dirty="0">
                <a:latin typeface="Times New Roman" panose="02020603050405020304" pitchFamily="18" charset="0"/>
                <a:cs typeface="Times New Roman" panose="02020603050405020304" pitchFamily="18" charset="0"/>
              </a:rPr>
              <a:t>Atribuțiile/a</a:t>
            </a:r>
            <a:r>
              <a:rPr lang="en-US" dirty="0" err="1">
                <a:latin typeface="Times New Roman" panose="02020603050405020304" pitchFamily="18" charset="0"/>
                <a:cs typeface="Times New Roman" panose="02020603050405020304" pitchFamily="18" charset="0"/>
              </a:rPr>
              <a:t>ctivităţile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specifice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funcţiei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diriginte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prevăzute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fişa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cadrului</a:t>
            </a:r>
            <a:r>
              <a:rPr lang="en-US" dirty="0">
                <a:latin typeface="Times New Roman" panose="02020603050405020304" pitchFamily="18" charset="0"/>
                <a:cs typeface="Times New Roman" panose="02020603050405020304" pitchFamily="18" charset="0"/>
              </a:rPr>
              <a:t> didactic.</a:t>
            </a:r>
          </a:p>
          <a:p>
            <a:pPr marL="0" indent="0">
              <a:buNone/>
            </a:pPr>
            <a:r>
              <a:rPr lang="ro-RO" b="1" dirty="0">
                <a:latin typeface="Times New Roman" panose="02020603050405020304" pitchFamily="18" charset="0"/>
                <a:cs typeface="Times New Roman" panose="02020603050405020304" pitchFamily="18" charset="0"/>
              </a:rPr>
              <a:t>Atribuții conform ROFUIP/2024 – Secțiunea 2, Art. 64- 69</a:t>
            </a:r>
          </a:p>
          <a:p>
            <a:pPr marL="0" indent="0">
              <a:buNone/>
            </a:pPr>
            <a:r>
              <a:rPr lang="ro-RO" b="1" dirty="0" err="1">
                <a:effectLst/>
                <a:latin typeface="Times New Roman" panose="02020603050405020304" pitchFamily="18" charset="0"/>
                <a:ea typeface="Calibri" panose="020F0502020204030204" pitchFamily="34" charset="0"/>
                <a:cs typeface="Times New Roman" panose="02020603050405020304" pitchFamily="18" charset="0"/>
              </a:rPr>
              <a:t>Art</a:t>
            </a:r>
            <a:r>
              <a:rPr lang="ro-RO" b="1" dirty="0">
                <a:effectLst/>
                <a:latin typeface="Times New Roman" panose="02020603050405020304" pitchFamily="18" charset="0"/>
                <a:ea typeface="Calibri" panose="020F0502020204030204" pitchFamily="34" charset="0"/>
                <a:cs typeface="Times New Roman" panose="02020603050405020304" pitchFamily="18" charset="0"/>
              </a:rPr>
              <a:t> 65. </a:t>
            </a:r>
            <a:r>
              <a:rPr lang="en-US"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Profesorul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diriginte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desfăşoară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colaborare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consilierul</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şcolar</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partenerii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educaţionali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comunitatea</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locală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activităţi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consiliere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vocaţională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orientare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şcolară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profesională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pe tot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parcursul</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învăţământului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gimnazial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vizând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aspecte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referitoare</a:t>
            </a:r>
            <a:r>
              <a:rPr lang="en-US" dirty="0">
                <a:effectLst/>
                <a:latin typeface="Times New Roman" panose="02020603050405020304" pitchFamily="18" charset="0"/>
                <a:ea typeface="Calibri" panose="020F0502020204030204" pitchFamily="34" charset="0"/>
                <a:cs typeface="Times New Roman" panose="02020603050405020304" pitchFamily="18" charset="0"/>
              </a:rPr>
              <a:t> la:</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autocunoaşterea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autoevaluarea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lumea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muncii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producţie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salariu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şomaj</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antreprenoriat,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aspecte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psiho-sociale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juridice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muncii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muncă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comunicare</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explorarea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diversităţii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profesiilor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meseriilor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etc. din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mediul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viaţă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imediat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cel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comunitar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regional,</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exemple</a:t>
            </a:r>
            <a:r>
              <a:rPr lang="en-US"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aplicare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cunoştinţelor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şcolare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viaţa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practică</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deciziilor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legate de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continuarea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studiilor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carieră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valorificarea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informaţiilor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despre</a:t>
            </a:r>
            <a:r>
              <a:rPr lang="en-US" dirty="0">
                <a:effectLst/>
                <a:latin typeface="Times New Roman" panose="02020603050405020304" pitchFamily="18" charset="0"/>
                <a:ea typeface="Calibri" panose="020F0502020204030204" pitchFamily="34" charset="0"/>
                <a:cs typeface="Times New Roman" panose="02020603050405020304" pitchFamily="18" charset="0"/>
              </a:rPr>
              <a:t> sine,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educaţie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ocupaţii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implicarea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părinţilor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reprezentanţilor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legali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consilierea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vocaţională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beneficiarilor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primari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(8)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Profesorul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diriginte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colaborează</a:t>
            </a:r>
            <a:r>
              <a:rPr lang="en-US"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consilierul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şcolar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mediatorul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şcolar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mediatorul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sanitar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consilierea</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şcolară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psihologică</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elevelor</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gravide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beneficiarilor</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primari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părinţi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privire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drepturile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educaţionale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cele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privind</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starea</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sănătate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282961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8092DF-2155-4EA4-8753-85F4D6DB0C32}"/>
              </a:ext>
            </a:extLst>
          </p:cNvPr>
          <p:cNvSpPr>
            <a:spLocks noGrp="1"/>
          </p:cNvSpPr>
          <p:nvPr>
            <p:ph idx="1"/>
          </p:nvPr>
        </p:nvSpPr>
        <p:spPr>
          <a:xfrm>
            <a:off x="1219200" y="1430867"/>
            <a:ext cx="10007600" cy="4610495"/>
          </a:xfrm>
        </p:spPr>
        <p:txBody>
          <a:bodyPr>
            <a:normAutofit/>
          </a:bodyPr>
          <a:lstStyle/>
          <a:p>
            <a:pPr marL="0" marR="0" indent="0" algn="just">
              <a:lnSpc>
                <a:spcPct val="107000"/>
              </a:lnSpc>
              <a:spcBef>
                <a:spcPts val="0"/>
              </a:spcBef>
              <a:spcAft>
                <a:spcPts val="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Art. 68</a:t>
            </a:r>
          </a:p>
          <a:p>
            <a:pPr marL="0" marR="0" indent="0" algn="just">
              <a:lnSpc>
                <a:spcPct val="107000"/>
              </a:lnSpc>
              <a:spcBef>
                <a:spcPts val="0"/>
              </a:spcBef>
              <a:spcAft>
                <a:spcPts val="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acţiuni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prevenirea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consumului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droguri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rândul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beneficiarilor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inclusiv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colaborare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centrele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prevenire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evaluare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consiliere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antidrog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activităţi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cunoaştere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intercunoaştere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teambuilding/</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dezvoltare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coeziunii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vederea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formării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culturi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bazate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respect,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încredere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susţinere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reciprocă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nivelul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clasei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ro-RO" dirty="0">
                <a:latin typeface="Times New Roman" panose="02020603050405020304" pitchFamily="18" charset="0"/>
              </a:rPr>
              <a:t>Art. 69 </a:t>
            </a:r>
          </a:p>
          <a:p>
            <a:pPr marL="0" indent="0">
              <a:lnSpc>
                <a:spcPct val="107000"/>
              </a:lnSpc>
              <a:spcBef>
                <a:spcPts val="0"/>
              </a:spcBef>
              <a:buNone/>
            </a:pP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completează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documentele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specifice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colectivului</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elevi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monitorizează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completarea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portofoliului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educaţional</a:t>
            </a:r>
            <a:r>
              <a:rPr lang="en-US" b="1" dirty="0">
                <a:latin typeface="Times New Roman" panose="02020603050405020304" pitchFamily="18" charset="0"/>
                <a:ea typeface="Calibri" panose="020F0502020204030204" pitchFamily="34" charset="0"/>
                <a:cs typeface="Times New Roman" panose="02020603050405020304" pitchFamily="18" charset="0"/>
              </a:rPr>
              <a:t> al </a:t>
            </a:r>
            <a:r>
              <a:rPr lang="en-US" b="1" dirty="0" err="1">
                <a:latin typeface="Times New Roman" panose="02020603050405020304" pitchFamily="18" charset="0"/>
                <a:ea typeface="Calibri" panose="020F0502020204030204" pitchFamily="34" charset="0"/>
                <a:cs typeface="Times New Roman" panose="02020603050405020304" pitchFamily="18" charset="0"/>
              </a:rPr>
              <a:t>beneficiarilor</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primari</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j) </a:t>
            </a:r>
            <a:r>
              <a:rPr lang="en-US" dirty="0" err="1">
                <a:latin typeface="Times New Roman" panose="02020603050405020304" pitchFamily="18" charset="0"/>
                <a:ea typeface="Calibri" panose="020F0502020204030204" pitchFamily="34" charset="0"/>
                <a:cs typeface="Times New Roman" panose="02020603050405020304" pitchFamily="18" charset="0"/>
              </a:rPr>
              <a:t>întocmeşte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calendarul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activităţilor</a:t>
            </a:r>
            <a:r>
              <a:rPr lang="en-US" dirty="0">
                <a:latin typeface="Times New Roman" panose="02020603050405020304" pitchFamily="18" charset="0"/>
                <a:ea typeface="Calibri" panose="020F0502020204030204" pitchFamily="34" charset="0"/>
                <a:cs typeface="Times New Roman" panose="02020603050405020304" pitchFamily="18" charset="0"/>
              </a:rPr>
              <a:t> educative </a:t>
            </a:r>
            <a:r>
              <a:rPr lang="en-US" dirty="0" err="1">
                <a:latin typeface="Times New Roman" panose="02020603050405020304" pitchFamily="18" charset="0"/>
                <a:ea typeface="Calibri" panose="020F0502020204030204" pitchFamily="34" charset="0"/>
                <a:cs typeface="Times New Roman" panose="02020603050405020304" pitchFamily="18" charset="0"/>
              </a:rPr>
              <a:t>extraşcolare</a:t>
            </a:r>
            <a:r>
              <a:rPr lang="en-US" dirty="0">
                <a:latin typeface="Times New Roman" panose="02020603050405020304" pitchFamily="18" charset="0"/>
                <a:ea typeface="Calibri" panose="020F0502020204030204" pitchFamily="34" charset="0"/>
                <a:cs typeface="Times New Roman" panose="02020603050405020304" pitchFamily="18" charset="0"/>
              </a:rPr>
              <a:t> ale </a:t>
            </a:r>
            <a:r>
              <a:rPr lang="en-US" dirty="0" err="1">
                <a:latin typeface="Times New Roman" panose="02020603050405020304" pitchFamily="18" charset="0"/>
                <a:ea typeface="Calibri" panose="020F0502020204030204" pitchFamily="34" charset="0"/>
                <a:cs typeface="Times New Roman" panose="02020603050405020304" pitchFamily="18" charset="0"/>
              </a:rPr>
              <a:t>clasei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k) la </a:t>
            </a:r>
            <a:r>
              <a:rPr lang="en-US" dirty="0" err="1">
                <a:latin typeface="Times New Roman" panose="02020603050405020304" pitchFamily="18" charset="0"/>
                <a:ea typeface="Calibri" panose="020F0502020204030204" pitchFamily="34" charset="0"/>
                <a:cs typeface="Times New Roman" panose="02020603050405020304" pitchFamily="18" charset="0"/>
              </a:rPr>
              <a:t>finalizarea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învăţământului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gimnazial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liceal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profesorul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consilier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şcolar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dirigintele</a:t>
            </a:r>
            <a:r>
              <a:rPr lang="en-US" dirty="0">
                <a:latin typeface="Times New Roman" panose="02020603050405020304" pitchFamily="18" charset="0"/>
                <a:ea typeface="Calibri" panose="020F0502020204030204" pitchFamily="34" charset="0"/>
                <a:cs typeface="Times New Roman" panose="02020603050405020304" pitchFamily="18" charset="0"/>
              </a:rPr>
              <a:t> emit </a:t>
            </a:r>
            <a:r>
              <a:rPr lang="en-US" b="1" dirty="0" err="1">
                <a:latin typeface="Times New Roman" panose="02020603050405020304" pitchFamily="18" charset="0"/>
                <a:ea typeface="Calibri" panose="020F0502020204030204" pitchFamily="34" charset="0"/>
                <a:cs typeface="Times New Roman" panose="02020603050405020304" pitchFamily="18" charset="0"/>
              </a:rPr>
              <a:t>câte</a:t>
            </a:r>
            <a:r>
              <a:rPr lang="en-US" b="1" dirty="0">
                <a:latin typeface="Times New Roman" panose="02020603050405020304" pitchFamily="18" charset="0"/>
                <a:ea typeface="Calibri" panose="020F0502020204030204" pitchFamily="34" charset="0"/>
                <a:cs typeface="Times New Roman" panose="02020603050405020304" pitchFamily="18" charset="0"/>
              </a:rPr>
              <a:t> o </a:t>
            </a:r>
            <a:r>
              <a:rPr lang="en-US" b="1" dirty="0" err="1">
                <a:latin typeface="Times New Roman" panose="02020603050405020304" pitchFamily="18" charset="0"/>
                <a:ea typeface="Calibri" panose="020F0502020204030204" pitchFamily="34" charset="0"/>
                <a:cs typeface="Times New Roman" panose="02020603050405020304" pitchFamily="18" charset="0"/>
              </a:rPr>
              <a:t>recomandare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consultativă</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încadrare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într</a:t>
            </a:r>
            <a:r>
              <a:rPr lang="en-US" b="1" dirty="0">
                <a:latin typeface="Times New Roman" panose="02020603050405020304" pitchFamily="18" charset="0"/>
                <a:ea typeface="Calibri" panose="020F0502020204030204" pitchFamily="34" charset="0"/>
                <a:cs typeface="Times New Roman" panose="02020603050405020304" pitchFamily="18" charset="0"/>
              </a:rPr>
              <a:t>-o </a:t>
            </a:r>
            <a:r>
              <a:rPr lang="en-US" b="1" dirty="0" err="1">
                <a:latin typeface="Times New Roman" panose="02020603050405020304" pitchFamily="18" charset="0"/>
                <a:ea typeface="Calibri" panose="020F0502020204030204" pitchFamily="34" charset="0"/>
                <a:cs typeface="Times New Roman" panose="02020603050405020304" pitchFamily="18" charset="0"/>
              </a:rPr>
              <a:t>formă</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învăţământ</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nivel</a:t>
            </a:r>
            <a:r>
              <a:rPr lang="en-US" b="1" dirty="0">
                <a:latin typeface="Times New Roman" panose="02020603050405020304" pitchFamily="18" charset="0"/>
                <a:ea typeface="Calibri" panose="020F0502020204030204" pitchFamily="34" charset="0"/>
                <a:cs typeface="Times New Roman" panose="02020603050405020304" pitchFamily="18" charset="0"/>
              </a:rPr>
              <a:t> superior, </a:t>
            </a:r>
            <a:r>
              <a:rPr lang="en-US" b="1" dirty="0" err="1">
                <a:latin typeface="Times New Roman" panose="02020603050405020304" pitchFamily="18" charset="0"/>
                <a:ea typeface="Calibri" panose="020F0502020204030204" pitchFamily="34" charset="0"/>
                <a:cs typeface="Times New Roman" panose="02020603050405020304" pitchFamily="18" charset="0"/>
              </a:rPr>
              <a:t>având</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caracter</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orientare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şcolară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fiecare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elev</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în</a:t>
            </a:r>
            <a:r>
              <a:rPr lang="en-US" b="1" dirty="0">
                <a:latin typeface="Times New Roman" panose="02020603050405020304" pitchFamily="18" charset="0"/>
                <a:ea typeface="Calibri" panose="020F0502020204030204" pitchFamily="34" charset="0"/>
                <a:cs typeface="Times New Roman" panose="02020603050405020304" pitchFamily="18" charset="0"/>
              </a:rPr>
              <a:t> parte. Pentru </a:t>
            </a:r>
            <a:r>
              <a:rPr lang="en-US" b="1" dirty="0" err="1">
                <a:latin typeface="Times New Roman" panose="02020603050405020304" pitchFamily="18" charset="0"/>
                <a:ea typeface="Calibri" panose="020F0502020204030204" pitchFamily="34" charset="0"/>
                <a:cs typeface="Times New Roman" panose="02020603050405020304" pitchFamily="18" charset="0"/>
              </a:rPr>
              <a:t>absolvenţii</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învăţământ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liceal</a:t>
            </a:r>
            <a:r>
              <a:rPr lang="en-US" b="1" dirty="0">
                <a:latin typeface="Times New Roman" panose="02020603050405020304" pitchFamily="18" charset="0"/>
                <a:ea typeface="Calibri" panose="020F0502020204030204" pitchFamily="34" charset="0"/>
                <a:cs typeface="Times New Roman" panose="02020603050405020304" pitchFamily="18" charset="0"/>
              </a:rPr>
              <a:t> se </a:t>
            </a:r>
            <a:r>
              <a:rPr lang="en-US" b="1" dirty="0" err="1">
                <a:latin typeface="Times New Roman" panose="02020603050405020304" pitchFamily="18" charset="0"/>
                <a:ea typeface="Calibri" panose="020F0502020204030204" pitchFamily="34" charset="0"/>
                <a:cs typeface="Times New Roman" panose="02020603050405020304" pitchFamily="18" charset="0"/>
              </a:rPr>
              <a:t>poate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realiza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şi</a:t>
            </a:r>
            <a:r>
              <a:rPr lang="en-US" b="1" dirty="0">
                <a:latin typeface="Times New Roman" panose="02020603050405020304" pitchFamily="18" charset="0"/>
                <a:ea typeface="Calibri" panose="020F0502020204030204" pitchFamily="34" charset="0"/>
                <a:cs typeface="Times New Roman" panose="02020603050405020304" pitchFamily="18" charset="0"/>
              </a:rPr>
              <a:t> o </a:t>
            </a:r>
            <a:r>
              <a:rPr lang="en-US" b="1" dirty="0" err="1">
                <a:latin typeface="Times New Roman" panose="02020603050405020304" pitchFamily="18" charset="0"/>
                <a:ea typeface="Calibri" panose="020F0502020204030204" pitchFamily="34" charset="0"/>
                <a:cs typeface="Times New Roman" panose="02020603050405020304" pitchFamily="18" charset="0"/>
              </a:rPr>
              <a:t>recomandare</a:t>
            </a:r>
            <a:r>
              <a:rPr lang="en-US" b="1" dirty="0">
                <a:latin typeface="Times New Roman" panose="02020603050405020304" pitchFamily="18" charset="0"/>
                <a:ea typeface="Calibri" panose="020F0502020204030204" pitchFamily="34" charset="0"/>
                <a:cs typeface="Times New Roman" panose="02020603050405020304" pitchFamily="18" charset="0"/>
              </a:rPr>
              <a:t> sub forma </a:t>
            </a:r>
            <a:r>
              <a:rPr lang="en-US" b="1" dirty="0" err="1">
                <a:latin typeface="Times New Roman" panose="02020603050405020304" pitchFamily="18" charset="0"/>
                <a:ea typeface="Calibri" panose="020F0502020204030204" pitchFamily="34" charset="0"/>
                <a:cs typeface="Times New Roman" panose="02020603050405020304" pitchFamily="18" charset="0"/>
              </a:rPr>
              <a:t>unei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orientări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vocaţionale</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încadrare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piaţa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for</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ţei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ro-RO" sz="1600" b="1"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8653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E87830-A8C6-41BA-8852-340B8CF5E769}"/>
              </a:ext>
            </a:extLst>
          </p:cNvPr>
          <p:cNvSpPr>
            <a:spLocks noGrp="1"/>
          </p:cNvSpPr>
          <p:nvPr>
            <p:ph idx="1"/>
          </p:nvPr>
        </p:nvSpPr>
        <p:spPr>
          <a:xfrm>
            <a:off x="1777999" y="1244601"/>
            <a:ext cx="9457267" cy="5025496"/>
          </a:xfrm>
        </p:spPr>
        <p:txBody>
          <a:bodyPr>
            <a:normAutofit fontScale="77500" lnSpcReduction="20000"/>
          </a:bodyPr>
          <a:lstStyle/>
          <a:p>
            <a:pPr algn="just"/>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realizarea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unei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comunicări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constante</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părinţii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reprezentanţii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legali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profesorul</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diriginte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stabileşte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în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acord</a:t>
            </a:r>
            <a:r>
              <a:rPr lang="en-US" sz="2600" b="1" dirty="0">
                <a:latin typeface="Times New Roman" panose="02020603050405020304" pitchFamily="18" charset="0"/>
                <a:cs typeface="Times New Roman" panose="02020603050405020304" pitchFamily="18" charset="0"/>
              </a:rPr>
              <a:t> cu </a:t>
            </a:r>
            <a:r>
              <a:rPr lang="en-US" sz="2600" b="1" dirty="0" err="1">
                <a:latin typeface="Times New Roman" panose="02020603050405020304" pitchFamily="18" charset="0"/>
                <a:cs typeface="Times New Roman" panose="02020603050405020304" pitchFamily="18" charset="0"/>
              </a:rPr>
              <a:t>aceştia</a:t>
            </a:r>
            <a:r>
              <a:rPr lang="en-US" sz="2600" b="1" dirty="0">
                <a:latin typeface="Times New Roman" panose="02020603050405020304" pitchFamily="18" charset="0"/>
                <a:cs typeface="Times New Roman" panose="02020603050405020304" pitchFamily="18" charset="0"/>
              </a:rPr>
              <a:t>, lunar, o </a:t>
            </a:r>
            <a:r>
              <a:rPr lang="en-US" sz="2600" b="1" dirty="0" err="1">
                <a:latin typeface="Times New Roman" panose="02020603050405020304" pitchFamily="18" charset="0"/>
                <a:cs typeface="Times New Roman" panose="02020603050405020304" pitchFamily="18" charset="0"/>
              </a:rPr>
              <a:t>întâlnire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pentru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prezentarea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situaţiei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şcolare</a:t>
            </a:r>
            <a:r>
              <a:rPr lang="en-US" sz="2600" b="1" dirty="0">
                <a:latin typeface="Times New Roman" panose="02020603050405020304" pitchFamily="18" charset="0"/>
                <a:cs typeface="Times New Roman" panose="02020603050405020304" pitchFamily="18" charset="0"/>
              </a:rPr>
              <a:t> a </a:t>
            </a:r>
            <a:r>
              <a:rPr lang="en-US" sz="2600" b="1" dirty="0" err="1">
                <a:latin typeface="Times New Roman" panose="02020603050405020304" pitchFamily="18" charset="0"/>
                <a:cs typeface="Times New Roman" panose="02020603050405020304" pitchFamily="18" charset="0"/>
              </a:rPr>
              <a:t>elevilor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discutarea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problemelor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educaţionale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comportamentale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specifice</a:t>
            </a:r>
            <a:r>
              <a:rPr lang="en-US" sz="2600" dirty="0">
                <a:latin typeface="Times New Roman" panose="02020603050405020304" pitchFamily="18" charset="0"/>
                <a:cs typeface="Times New Roman" panose="02020603050405020304" pitchFamily="18" charset="0"/>
              </a:rPr>
              <a:t> ale </a:t>
            </a:r>
            <a:r>
              <a:rPr lang="en-US" sz="2600" dirty="0" err="1">
                <a:latin typeface="Times New Roman" panose="02020603050405020304" pitchFamily="18" charset="0"/>
                <a:cs typeface="Times New Roman" panose="02020603050405020304" pitchFamily="18" charset="0"/>
              </a:rPr>
              <a:t>acestora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situaţii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obiective</a:t>
            </a:r>
            <a:r>
              <a:rPr lang="en-US" sz="2600" dirty="0">
                <a:latin typeface="Times New Roman" panose="02020603050405020304" pitchFamily="18" charset="0"/>
                <a:cs typeface="Times New Roman" panose="02020603050405020304" pitchFamily="18" charset="0"/>
              </a:rPr>
              <a:t> cum </a:t>
            </a:r>
            <a:r>
              <a:rPr lang="en-US" sz="2600" dirty="0" err="1">
                <a:latin typeface="Times New Roman" panose="02020603050405020304" pitchFamily="18" charset="0"/>
                <a:cs typeface="Times New Roman" panose="02020603050405020304" pitchFamily="18" charset="0"/>
              </a:rPr>
              <a:t>ar</a:t>
            </a:r>
            <a:r>
              <a:rPr lang="en-US" sz="2600" dirty="0">
                <a:latin typeface="Times New Roman" panose="02020603050405020304" pitchFamily="18" charset="0"/>
                <a:cs typeface="Times New Roman" panose="02020603050405020304" pitchFamily="18" charset="0"/>
              </a:rPr>
              <a:t> fi: </a:t>
            </a:r>
            <a:r>
              <a:rPr lang="en-US" sz="2600" dirty="0" err="1">
                <a:latin typeface="Times New Roman" panose="02020603050405020304" pitchFamily="18" charset="0"/>
                <a:cs typeface="Times New Roman" panose="02020603050405020304" pitchFamily="18" charset="0"/>
              </a:rPr>
              <a:t>calamităţi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intemperii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epidemii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pandemii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situaţii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excepţionale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aceste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întâlniri</a:t>
            </a:r>
            <a:r>
              <a:rPr lang="en-US" sz="2600" dirty="0">
                <a:latin typeface="Times New Roman" panose="02020603050405020304" pitchFamily="18" charset="0"/>
                <a:cs typeface="Times New Roman" panose="02020603050405020304" pitchFamily="18" charset="0"/>
              </a:rPr>
              <a:t> se pot </a:t>
            </a:r>
            <a:r>
              <a:rPr lang="en-US" sz="2600" dirty="0" err="1">
                <a:latin typeface="Times New Roman" panose="02020603050405020304" pitchFamily="18" charset="0"/>
                <a:cs typeface="Times New Roman" panose="02020603050405020304" pitchFamily="18" charset="0"/>
              </a:rPr>
              <a:t>desfăşura</a:t>
            </a:r>
            <a:r>
              <a:rPr lang="en-US" sz="2600" dirty="0">
                <a:latin typeface="Times New Roman" panose="02020603050405020304" pitchFamily="18" charset="0"/>
                <a:cs typeface="Times New Roman" panose="02020603050405020304" pitchFamily="18" charset="0"/>
              </a:rPr>
              <a:t> online, </a:t>
            </a:r>
            <a:r>
              <a:rPr lang="en-US" sz="2600" dirty="0" err="1">
                <a:latin typeface="Times New Roman" panose="02020603050405020304" pitchFamily="18" charset="0"/>
                <a:cs typeface="Times New Roman" panose="02020603050405020304" pitchFamily="18" charset="0"/>
              </a:rPr>
              <a:t>prin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mijloace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electronice</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comunicare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sistem</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videoconferinţă</a:t>
            </a:r>
            <a:r>
              <a:rPr lang="en-US" sz="2600" dirty="0">
                <a:latin typeface="Times New Roman" panose="02020603050405020304" pitchFamily="18" charset="0"/>
                <a:cs typeface="Times New Roman" panose="02020603050405020304" pitchFamily="18" charset="0"/>
              </a:rPr>
              <a:t>.</a:t>
            </a:r>
            <a:endParaRPr lang="ro-RO"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algn="just"/>
            <a:r>
              <a:rPr lang="en-US" sz="2600" dirty="0" err="1">
                <a:latin typeface="Times New Roman" panose="02020603050405020304" pitchFamily="18" charset="0"/>
                <a:cs typeface="Times New Roman" panose="02020603050405020304" pitchFamily="18" charset="0"/>
              </a:rPr>
              <a:t>Planificarea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orelor</a:t>
            </a:r>
            <a:r>
              <a:rPr lang="en-US" sz="2600" dirty="0">
                <a:latin typeface="Times New Roman" panose="02020603050405020304" pitchFamily="18" charset="0"/>
                <a:cs typeface="Times New Roman" panose="02020603050405020304" pitchFamily="18" charset="0"/>
              </a:rPr>
              <a:t> dedicate </a:t>
            </a:r>
            <a:r>
              <a:rPr lang="en-US" sz="2600" dirty="0" err="1">
                <a:latin typeface="Times New Roman" panose="02020603050405020304" pitchFamily="18" charset="0"/>
                <a:cs typeface="Times New Roman" panose="02020603050405020304" pitchFamily="18" charset="0"/>
              </a:rPr>
              <a:t>întâlnirilor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diriginţilor</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părinţii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reprezentanţii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legali</a:t>
            </a:r>
            <a:r>
              <a:rPr lang="en-US" sz="2600" dirty="0">
                <a:latin typeface="Times New Roman" panose="02020603050405020304" pitchFamily="18" charset="0"/>
                <a:cs typeface="Times New Roman" panose="02020603050405020304" pitchFamily="18" charset="0"/>
              </a:rPr>
              <a:t> de la </a:t>
            </a:r>
            <a:r>
              <a:rPr lang="en-US" sz="2600" dirty="0" err="1">
                <a:latin typeface="Times New Roman" panose="02020603050405020304" pitchFamily="18" charset="0"/>
                <a:cs typeface="Times New Roman" panose="02020603050405020304" pitchFamily="18" charset="0"/>
              </a:rPr>
              <a:t>fiecare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formaţiune</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studiu</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comunică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părinţilor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reprezentanţilor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legali</a:t>
            </a:r>
            <a:r>
              <a:rPr lang="en-US" sz="2600" dirty="0">
                <a:latin typeface="Times New Roman" panose="02020603050405020304" pitchFamily="18" charset="0"/>
                <a:cs typeface="Times New Roman" panose="02020603050405020304" pitchFamily="18" charset="0"/>
              </a:rPr>
              <a:t> ai </a:t>
            </a:r>
            <a:r>
              <a:rPr lang="en-US" sz="2600" dirty="0" err="1">
                <a:latin typeface="Times New Roman" panose="02020603050405020304" pitchFamily="18" charset="0"/>
                <a:cs typeface="Times New Roman" panose="02020603050405020304" pitchFamily="18" charset="0"/>
              </a:rPr>
              <a:t>acestora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afişează</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avizier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pe site-ul </a:t>
            </a:r>
            <a:r>
              <a:rPr lang="en-US" sz="2600" dirty="0" err="1">
                <a:latin typeface="Times New Roman" panose="02020603050405020304" pitchFamily="18" charset="0"/>
                <a:cs typeface="Times New Roman" panose="02020603050405020304" pitchFamily="18" charset="0"/>
              </a:rPr>
              <a:t>unităţii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învăţământ</a:t>
            </a:r>
            <a:r>
              <a:rPr lang="en-US" sz="2600" dirty="0">
                <a:latin typeface="Times New Roman" panose="02020603050405020304" pitchFamily="18" charset="0"/>
                <a:cs typeface="Times New Roman" panose="02020603050405020304" pitchFamily="18" charset="0"/>
              </a:rPr>
              <a:t>.</a:t>
            </a:r>
            <a:endParaRPr lang="ro-RO"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algn="just"/>
            <a:r>
              <a:rPr lang="en-US" sz="2600" dirty="0" err="1">
                <a:latin typeface="Times New Roman" panose="02020603050405020304" pitchFamily="18" charset="0"/>
                <a:cs typeface="Times New Roman" panose="02020603050405020304" pitchFamily="18" charset="0"/>
              </a:rPr>
              <a:t>Întâlnirea</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părinţii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reprezentanţii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legali</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recomandă</a:t>
            </a:r>
            <a:r>
              <a:rPr lang="en-US" sz="2600" dirty="0">
                <a:latin typeface="Times New Roman" panose="02020603050405020304" pitchFamily="18" charset="0"/>
                <a:cs typeface="Times New Roman" panose="02020603050405020304" pitchFamily="18" charset="0"/>
              </a:rPr>
              <a:t> a fi </a:t>
            </a:r>
            <a:r>
              <a:rPr lang="en-US" sz="2600" dirty="0" err="1">
                <a:latin typeface="Times New Roman" panose="02020603050405020304" pitchFamily="18" charset="0"/>
                <a:cs typeface="Times New Roman" panose="02020603050405020304" pitchFamily="18" charset="0"/>
              </a:rPr>
              <a:t>individuală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conformitate</a:t>
            </a:r>
            <a:r>
              <a:rPr lang="en-US" sz="2600" dirty="0">
                <a:latin typeface="Times New Roman" panose="02020603050405020304" pitchFamily="18" charset="0"/>
                <a:cs typeface="Times New Roman" panose="02020603050405020304" pitchFamily="18" charset="0"/>
              </a:rPr>
              <a:t> cu o </a:t>
            </a:r>
            <a:r>
              <a:rPr lang="en-US" sz="2600" dirty="0" err="1">
                <a:latin typeface="Times New Roman" panose="02020603050405020304" pitchFamily="18" charset="0"/>
                <a:cs typeface="Times New Roman" panose="02020603050405020304" pitchFamily="18" charset="0"/>
              </a:rPr>
              <a:t>programare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stabilită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prealabil</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această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întâlnire</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solicitarea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părintelui</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reprezentantului</a:t>
            </a:r>
            <a:r>
              <a:rPr lang="en-US" sz="2600" dirty="0">
                <a:latin typeface="Times New Roman" panose="02020603050405020304" pitchFamily="18" charset="0"/>
                <a:cs typeface="Times New Roman" panose="02020603050405020304" pitchFamily="18" charset="0"/>
              </a:rPr>
              <a:t> legal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dirigintelui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poate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participa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elevul</a:t>
            </a:r>
            <a:r>
              <a:rPr lang="en-US" sz="2600" dirty="0">
                <a:latin typeface="Times New Roman" panose="02020603050405020304" pitchFamily="18" charset="0"/>
                <a:cs typeface="Times New Roman" panose="02020603050405020304" pitchFamily="18" charset="0"/>
              </a:rPr>
              <a:t>.</a:t>
            </a:r>
            <a:endParaRPr lang="ro-RO"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56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233A5-BFE8-4C76-8928-D71F9B2A1EC7}"/>
              </a:ext>
            </a:extLst>
          </p:cNvPr>
          <p:cNvSpPr>
            <a:spLocks noGrp="1"/>
          </p:cNvSpPr>
          <p:nvPr>
            <p:ph type="title"/>
          </p:nvPr>
        </p:nvSpPr>
        <p:spPr>
          <a:xfrm>
            <a:off x="1786466" y="897466"/>
            <a:ext cx="9846734" cy="1100667"/>
          </a:xfrm>
          <a:solidFill>
            <a:srgbClr val="FFC000"/>
          </a:solidFill>
        </p:spPr>
        <p:txBody>
          <a:bodyPr>
            <a:normAutofit/>
          </a:bodyPr>
          <a:lstStyle/>
          <a:p>
            <a:pPr algn="ct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Coordonatorul</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educative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şcolare</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extraşcolare</a:t>
            </a:r>
            <a:endParaRPr lang="en-US" sz="2800" b="1"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B120034C-1CAE-4B73-B8CC-77261BA1C9AC}"/>
              </a:ext>
            </a:extLst>
          </p:cNvPr>
          <p:cNvSpPr>
            <a:spLocks noGrp="1"/>
          </p:cNvSpPr>
          <p:nvPr>
            <p:ph idx="1"/>
          </p:nvPr>
        </p:nvSpPr>
        <p:spPr>
          <a:xfrm>
            <a:off x="1236132" y="2160589"/>
            <a:ext cx="10490201" cy="3880773"/>
          </a:xfrm>
        </p:spPr>
        <p:txBody>
          <a:bodyPr>
            <a:normAutofit fontScale="85000" lnSpcReduction="10000"/>
          </a:bodyPr>
          <a:lstStyle/>
          <a:p>
            <a:pPr marL="0" indent="0">
              <a:buNone/>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Art</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 60. - ROFUIP</a:t>
            </a:r>
          </a:p>
          <a:p>
            <a:pPr marL="0" indent="0" algn="just">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Coordonatorul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educative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şcolare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extraşcolare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coordonează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activitatea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educativă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unitatea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iniţiază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desfăşoară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activităţi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extracurriculare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extraşcolare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nivelul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unităţii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diriginţii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responsabilul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comisiei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primar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consiliul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reprezentativ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părinţilor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reprezentanţilor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legali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asociaţia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părinţi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acolo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unde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aceasta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există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reprezentanţi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consiliului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beneficiarilor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consilierul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şcolar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partenerii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guvernamentali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neguvernamentali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unităţile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preuniversitar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obţinut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acreditare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Erasmus+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lipsa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acreditării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unităţile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care se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derulează</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mult</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trei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unor</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ale UE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educaţiei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formării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profesionale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directorul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poate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numi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după</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consultarea</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consiliului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profesoral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baza</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hotărârii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consiliului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administraţie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un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coordonator</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educaţionale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cazul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învăţământ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acreditată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derulează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puţin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UE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educaţiei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formării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profesionale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atribuţiile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coordonatorului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educaţionale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îndeplinite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coordonatorul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proiecte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educative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şcolare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extraşcolare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o-RO" dirty="0">
                <a:latin typeface="Times New Roman" panose="02020603050405020304" pitchFamily="18" charset="0"/>
                <a:ea typeface="Calibri" panose="020F0502020204030204" pitchFamily="34" charset="0"/>
                <a:cs typeface="Times New Roman" panose="02020603050405020304" pitchFamily="18" charset="0"/>
              </a:rPr>
              <a:t>Legea învățământului preuniversitar nr. 198/2023, cu modificările și completările ulterioare -Capitolul XI - Răspunderea </a:t>
            </a:r>
            <a:r>
              <a:rPr lang="ro-RO" dirty="0" err="1">
                <a:latin typeface="Times New Roman" panose="02020603050405020304" pitchFamily="18" charset="0"/>
                <a:ea typeface="Calibri" panose="020F0502020204030204" pitchFamily="34" charset="0"/>
                <a:cs typeface="Times New Roman" panose="02020603050405020304" pitchFamily="18" charset="0"/>
              </a:rPr>
              <a:t>contravenţională</a:t>
            </a:r>
            <a:r>
              <a:rPr lang="ro-RO" dirty="0">
                <a:latin typeface="Times New Roman" panose="02020603050405020304" pitchFamily="18" charset="0"/>
                <a:ea typeface="Calibri" panose="020F0502020204030204" pitchFamily="34" charset="0"/>
                <a:cs typeface="Times New Roman" panose="02020603050405020304" pitchFamily="18" charset="0"/>
              </a:rPr>
              <a:t>, Art. 148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o-RO" dirty="0">
                <a:latin typeface="Times New Roman" panose="02020603050405020304" pitchFamily="18" charset="0"/>
                <a:ea typeface="Calibri" panose="020F0502020204030204" pitchFamily="34" charset="0"/>
                <a:cs typeface="Times New Roman" panose="02020603050405020304" pitchFamily="18" charset="0"/>
              </a:rPr>
              <a:t>Anexa 5 – ROFUIP – Contractul educațional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233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467" y="812800"/>
            <a:ext cx="6959600" cy="660400"/>
          </a:xfrm>
          <a:solidFill>
            <a:srgbClr val="FFC000"/>
          </a:solidFill>
        </p:spPr>
        <p:txBody>
          <a:bodyPr>
            <a:normAutofit/>
          </a:bodyPr>
          <a:lstStyle/>
          <a:p>
            <a:pPr>
              <a:lnSpc>
                <a:spcPct val="100000"/>
              </a:lnSpc>
            </a:pPr>
            <a:r>
              <a:rPr lang="en-US" altLang="ro-RO" sz="2800" b="1" dirty="0" err="1">
                <a:solidFill>
                  <a:schemeClr val="tx1"/>
                </a:solidFill>
                <a:latin typeface="Times New Roman" panose="02020603050405020304" pitchFamily="18" charset="0"/>
                <a:cs typeface="Times New Roman" panose="02020603050405020304" pitchFamily="18" charset="0"/>
              </a:rPr>
              <a:t>Portofoliul</a:t>
            </a:r>
            <a:r>
              <a:rPr lang="ro-RO" altLang="ro-RO" sz="2800" b="1" dirty="0">
                <a:solidFill>
                  <a:schemeClr val="tx1"/>
                </a:solidFill>
                <a:latin typeface="Times New Roman" panose="02020603050405020304" pitchFamily="18" charset="0"/>
                <a:cs typeface="Times New Roman" panose="02020603050405020304" pitchFamily="18" charset="0"/>
              </a:rPr>
              <a:t> </a:t>
            </a:r>
            <a:r>
              <a:rPr lang="en-US" altLang="ro-RO" sz="2800" b="1" dirty="0" err="1">
                <a:solidFill>
                  <a:schemeClr val="tx1"/>
                </a:solidFill>
                <a:latin typeface="Times New Roman" panose="02020603050405020304" pitchFamily="18" charset="0"/>
                <a:cs typeface="Times New Roman" panose="02020603050405020304" pitchFamily="18" charset="0"/>
              </a:rPr>
              <a:t>inspectorului</a:t>
            </a:r>
            <a:r>
              <a:rPr lang="en-US" altLang="ro-RO" sz="2800" b="1" dirty="0">
                <a:solidFill>
                  <a:schemeClr val="tx1"/>
                </a:solidFill>
                <a:latin typeface="Times New Roman" panose="02020603050405020304" pitchFamily="18" charset="0"/>
                <a:cs typeface="Times New Roman" panose="02020603050405020304" pitchFamily="18" charset="0"/>
              </a:rPr>
              <a:t> </a:t>
            </a:r>
            <a:r>
              <a:rPr lang="ro-RO" altLang="ro-RO" sz="2800" b="1" dirty="0">
                <a:solidFill>
                  <a:schemeClr val="tx1"/>
                </a:solidFill>
                <a:latin typeface="Times New Roman" panose="02020603050405020304" pitchFamily="18" charset="0"/>
                <a:cs typeface="Times New Roman" panose="02020603050405020304" pitchFamily="18" charset="0"/>
              </a:rPr>
              <a:t>școlar</a:t>
            </a:r>
          </a:p>
        </p:txBody>
      </p:sp>
      <p:sp>
        <p:nvSpPr>
          <p:cNvPr id="3" name="Content Placeholder 2"/>
          <p:cNvSpPr>
            <a:spLocks noGrp="1"/>
          </p:cNvSpPr>
          <p:nvPr>
            <p:ph idx="1"/>
          </p:nvPr>
        </p:nvSpPr>
        <p:spPr>
          <a:xfrm>
            <a:off x="1574800" y="2133600"/>
            <a:ext cx="9929812" cy="3777622"/>
          </a:xfrm>
        </p:spPr>
        <p:txBody>
          <a:bodyPr>
            <a:normAutofit fontScale="25000" lnSpcReduction="20000"/>
          </a:bodyPr>
          <a:lstStyle/>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1. </a:t>
            </a:r>
            <a:r>
              <a:rPr lang="ro-RO" altLang="ro-RO" sz="6400" dirty="0" err="1">
                <a:latin typeface="Times New Roman" panose="02020603050405020304" pitchFamily="18" charset="0"/>
                <a:cs typeface="Times New Roman" panose="02020603050405020304" pitchFamily="18" charset="0"/>
              </a:rPr>
              <a:t>Fişa</a:t>
            </a:r>
            <a:r>
              <a:rPr lang="ro-RO" altLang="ro-RO" sz="6400" dirty="0">
                <a:latin typeface="Times New Roman" panose="02020603050405020304" pitchFamily="18" charset="0"/>
                <a:cs typeface="Times New Roman" panose="02020603050405020304" pitchFamily="18" charset="0"/>
              </a:rPr>
              <a:t> postului </a:t>
            </a:r>
            <a:r>
              <a:rPr lang="ro-RO" altLang="ro-RO" sz="6400" dirty="0" err="1">
                <a:latin typeface="Times New Roman" panose="02020603050405020304" pitchFamily="18" charset="0"/>
                <a:cs typeface="Times New Roman" panose="02020603050405020304" pitchFamily="18" charset="0"/>
              </a:rPr>
              <a:t>operaţionalizată</a:t>
            </a:r>
            <a:r>
              <a:rPr lang="ro-RO" altLang="ro-RO" sz="6400" dirty="0">
                <a:latin typeface="Times New Roman" panose="02020603050405020304" pitchFamily="18" charset="0"/>
                <a:cs typeface="Times New Roman" panose="02020603050405020304" pitchFamily="18" charset="0"/>
              </a:rPr>
              <a:t>. Curriculum vitae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2. </a:t>
            </a:r>
            <a:r>
              <a:rPr lang="ro-RO" altLang="ro-RO" sz="6400" dirty="0">
                <a:latin typeface="Times New Roman" panose="02020603050405020304" pitchFamily="18" charset="0"/>
                <a:cs typeface="Times New Roman" panose="02020603050405020304" pitchFamily="18" charset="0"/>
              </a:rPr>
              <a:t>Banca de date  I</a:t>
            </a:r>
            <a:r>
              <a:rPr lang="en-US" altLang="ro-RO" sz="6400" dirty="0">
                <a:latin typeface="Times New Roman" panose="02020603050405020304" pitchFamily="18" charset="0"/>
                <a:cs typeface="Times New Roman" panose="02020603050405020304" pitchFamily="18" charset="0"/>
              </a:rPr>
              <a:t>:</a:t>
            </a:r>
            <a:r>
              <a:rPr lang="ro-RO" altLang="ro-RO" sz="6400" dirty="0">
                <a:latin typeface="Times New Roman" panose="02020603050405020304" pitchFamily="18" charset="0"/>
                <a:cs typeface="Times New Roman" panose="02020603050405020304" pitchFamily="18" charset="0"/>
              </a:rPr>
              <a:t> norme, </a:t>
            </a:r>
            <a:r>
              <a:rPr lang="ro-RO" altLang="ro-RO" sz="6400" dirty="0" err="1">
                <a:latin typeface="Times New Roman" panose="02020603050405020304" pitchFamily="18" charset="0"/>
                <a:cs typeface="Times New Roman" panose="02020603050405020304" pitchFamily="18" charset="0"/>
              </a:rPr>
              <a:t>instrucţiuni</a:t>
            </a:r>
            <a:r>
              <a:rPr lang="ro-RO" altLang="ro-RO" sz="6400" dirty="0">
                <a:latin typeface="Times New Roman" panose="02020603050405020304" pitchFamily="18" charset="0"/>
                <a:cs typeface="Times New Roman" panose="02020603050405020304" pitchFamily="18" charset="0"/>
              </a:rPr>
              <a:t>, regulamente, programa de </a:t>
            </a:r>
            <a:r>
              <a:rPr lang="en-US" altLang="ro-RO" sz="6400" dirty="0">
                <a:latin typeface="Times New Roman" panose="02020603050405020304" pitchFamily="18" charset="0"/>
                <a:cs typeface="Times New Roman" panose="02020603050405020304" pitchFamily="18" charset="0"/>
              </a:rPr>
              <a:t> b</a:t>
            </a:r>
            <a:r>
              <a:rPr lang="ro-RO" altLang="ro-RO" sz="6400" dirty="0" err="1">
                <a:latin typeface="Times New Roman" panose="02020603050405020304" pitchFamily="18" charset="0"/>
                <a:cs typeface="Times New Roman" panose="02020603050405020304" pitchFamily="18" charset="0"/>
              </a:rPr>
              <a:t>acalaureat</a:t>
            </a:r>
            <a:r>
              <a:rPr lang="ro-RO" altLang="ro-RO" sz="6400" dirty="0">
                <a:latin typeface="Times New Roman" panose="02020603050405020304" pitchFamily="18" charset="0"/>
                <a:cs typeface="Times New Roman" panose="02020603050405020304" pitchFamily="18" charset="0"/>
              </a:rPr>
              <a:t>, planuri-cadru, programe </a:t>
            </a:r>
            <a:r>
              <a:rPr lang="ro-RO" altLang="ro-RO" sz="6400" dirty="0" err="1">
                <a:latin typeface="Times New Roman" panose="02020603050405020304" pitchFamily="18" charset="0"/>
                <a:cs typeface="Times New Roman" panose="02020603050405020304" pitchFamily="18" charset="0"/>
              </a:rPr>
              <a:t>şcolare</a:t>
            </a:r>
            <a:r>
              <a:rPr lang="ro-RO" altLang="ro-RO" sz="6400" dirty="0">
                <a:latin typeface="Times New Roman" panose="02020603050405020304" pitchFamily="18" charset="0"/>
                <a:cs typeface="Times New Roman" panose="02020603050405020304" pitchFamily="18" charset="0"/>
              </a:rPr>
              <a:t>, manuale </a:t>
            </a:r>
            <a:r>
              <a:rPr lang="ro-RO" altLang="ro-RO" sz="6400" dirty="0" err="1">
                <a:latin typeface="Times New Roman" panose="02020603050405020304" pitchFamily="18" charset="0"/>
                <a:cs typeface="Times New Roman" panose="02020603050405020304" pitchFamily="18" charset="0"/>
              </a:rPr>
              <a:t>şcolare</a:t>
            </a:r>
            <a:r>
              <a:rPr lang="en-US" altLang="ro-RO" sz="6400" dirty="0">
                <a:latin typeface="Times New Roman" panose="02020603050405020304" pitchFamily="18" charset="0"/>
                <a:cs typeface="Times New Roman" panose="02020603050405020304" pitchFamily="18" charset="0"/>
              </a:rPr>
              <a:t>,</a:t>
            </a:r>
            <a:r>
              <a:rPr lang="ro-RO" altLang="ro-RO" sz="6400" dirty="0">
                <a:latin typeface="Times New Roman" panose="02020603050405020304" pitchFamily="18" charset="0"/>
                <a:cs typeface="Times New Roman" panose="02020603050405020304" pitchFamily="18" charset="0"/>
              </a:rPr>
              <a:t> </a:t>
            </a:r>
            <a:r>
              <a:rPr lang="en-US" altLang="ro-RO" sz="6400" dirty="0" err="1">
                <a:latin typeface="Times New Roman" panose="02020603050405020304" pitchFamily="18" charset="0"/>
                <a:cs typeface="Times New Roman" panose="02020603050405020304" pitchFamily="18" charset="0"/>
              </a:rPr>
              <a:t>proiecte</a:t>
            </a:r>
            <a:r>
              <a:rPr lang="en-US" altLang="ro-RO" sz="6400" dirty="0">
                <a:latin typeface="Times New Roman" panose="02020603050405020304" pitchFamily="18" charset="0"/>
                <a:cs typeface="Times New Roman" panose="02020603050405020304" pitchFamily="18" charset="0"/>
              </a:rPr>
              <a:t> </a:t>
            </a:r>
            <a:r>
              <a:rPr lang="ro-RO" altLang="ro-RO" sz="6400" dirty="0">
                <a:latin typeface="Times New Roman" panose="02020603050405020304" pitchFamily="18" charset="0"/>
                <a:cs typeface="Times New Roman" panose="02020603050405020304" pitchFamily="18" charset="0"/>
              </a:rPr>
              <a:t>de </a:t>
            </a:r>
            <a:r>
              <a:rPr lang="en-US" altLang="ro-RO" sz="6400" dirty="0">
                <a:latin typeface="Times New Roman" panose="02020603050405020304" pitchFamily="18" charset="0"/>
                <a:cs typeface="Times New Roman" panose="02020603050405020304" pitchFamily="18" charset="0"/>
              </a:rPr>
              <a:t>unit</a:t>
            </a:r>
            <a:r>
              <a:rPr lang="ro-RO" altLang="ro-RO" sz="6400" dirty="0" err="1">
                <a:latin typeface="Times New Roman" panose="02020603050405020304" pitchFamily="18" charset="0"/>
                <a:cs typeface="Times New Roman" panose="02020603050405020304" pitchFamily="18" charset="0"/>
              </a:rPr>
              <a:t>ăți</a:t>
            </a:r>
            <a:r>
              <a:rPr lang="ro-RO" altLang="ro-RO" sz="6400" dirty="0">
                <a:latin typeface="Times New Roman" panose="02020603050405020304" pitchFamily="18" charset="0"/>
                <a:cs typeface="Times New Roman" panose="02020603050405020304" pitchFamily="18" charset="0"/>
              </a:rPr>
              <a:t> de învățare, proiecte de </a:t>
            </a:r>
            <a:r>
              <a:rPr lang="ro-RO" altLang="ro-RO" sz="6400" dirty="0" err="1">
                <a:latin typeface="Times New Roman" panose="02020603050405020304" pitchFamily="18" charset="0"/>
                <a:cs typeface="Times New Roman" panose="02020603050405020304" pitchFamily="18" charset="0"/>
              </a:rPr>
              <a:t>lecţii</a:t>
            </a:r>
            <a:r>
              <a:rPr lang="ro-RO" altLang="ro-RO" sz="6400" dirty="0">
                <a:latin typeface="Times New Roman" panose="02020603050405020304" pitchFamily="18" charset="0"/>
                <a:cs typeface="Times New Roman" panose="02020603050405020304" pitchFamily="18" charset="0"/>
              </a:rPr>
              <a:t>, planificări didactice pe clase, documente</a:t>
            </a:r>
            <a:r>
              <a:rPr lang="en-US" altLang="ro-RO" sz="6400" dirty="0">
                <a:latin typeface="Times New Roman" panose="02020603050405020304" pitchFamily="18" charset="0"/>
                <a:cs typeface="Times New Roman" panose="02020603050405020304" pitchFamily="18" charset="0"/>
              </a:rPr>
              <a:t>  p</a:t>
            </a:r>
            <a:r>
              <a:rPr lang="ro-RO" altLang="ro-RO" sz="6400" dirty="0" err="1">
                <a:latin typeface="Times New Roman" panose="02020603050405020304" pitchFamily="18" charset="0"/>
                <a:cs typeface="Times New Roman" panose="02020603050405020304" pitchFamily="18" charset="0"/>
              </a:rPr>
              <a:t>rivind</a:t>
            </a:r>
            <a:r>
              <a:rPr lang="ro-RO" altLang="ro-RO" sz="6400" dirty="0">
                <a:latin typeface="Times New Roman" panose="02020603050405020304" pitchFamily="18" charset="0"/>
                <a:cs typeface="Times New Roman" panose="02020603050405020304" pitchFamily="18" charset="0"/>
              </a:rPr>
              <a:t> evaluarea elevilor </a:t>
            </a:r>
            <a:r>
              <a:rPr lang="ro-RO" altLang="ro-RO" sz="6400" dirty="0" err="1">
                <a:latin typeface="Times New Roman" panose="02020603050405020304" pitchFamily="18" charset="0"/>
                <a:cs typeface="Times New Roman" panose="02020603050405020304" pitchFamily="18" charset="0"/>
              </a:rPr>
              <a:t>şi</a:t>
            </a:r>
            <a:r>
              <a:rPr lang="ro-RO" altLang="ro-RO" sz="6400" dirty="0">
                <a:latin typeface="Times New Roman" panose="02020603050405020304" pitchFamily="18" charset="0"/>
                <a:cs typeface="Times New Roman" panose="02020603050405020304" pitchFamily="18" charset="0"/>
              </a:rPr>
              <a:t> a profesorilor.</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3. </a:t>
            </a:r>
            <a:r>
              <a:rPr lang="ro-RO" altLang="ro-RO" sz="6400" dirty="0">
                <a:latin typeface="Times New Roman" panose="02020603050405020304" pitchFamily="18" charset="0"/>
                <a:cs typeface="Times New Roman" panose="02020603050405020304" pitchFamily="18" charset="0"/>
              </a:rPr>
              <a:t>Rapoarte periodice: semestriale, anuale.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4. </a:t>
            </a:r>
            <a:r>
              <a:rPr lang="ro-RO" altLang="ro-RO" sz="6400" dirty="0">
                <a:latin typeface="Times New Roman" panose="02020603050405020304" pitchFamily="18" charset="0"/>
                <a:cs typeface="Times New Roman" panose="02020603050405020304" pitchFamily="18" charset="0"/>
              </a:rPr>
              <a:t>Programe manageriale anuale </a:t>
            </a:r>
            <a:r>
              <a:rPr lang="ro-RO" altLang="ro-RO" sz="6400" dirty="0" err="1">
                <a:latin typeface="Times New Roman" panose="02020603050405020304" pitchFamily="18" charset="0"/>
                <a:cs typeface="Times New Roman" panose="02020603050405020304" pitchFamily="18" charset="0"/>
              </a:rPr>
              <a:t>şi</a:t>
            </a:r>
            <a:r>
              <a:rPr lang="ro-RO" altLang="ro-RO" sz="6400" dirty="0">
                <a:latin typeface="Times New Roman" panose="02020603050405020304" pitchFamily="18" charset="0"/>
                <a:cs typeface="Times New Roman" panose="02020603050405020304" pitchFamily="18" charset="0"/>
              </a:rPr>
              <a:t> semestriale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5. </a:t>
            </a:r>
            <a:r>
              <a:rPr lang="ro-RO" altLang="ro-RO" sz="6400" dirty="0">
                <a:latin typeface="Times New Roman" panose="02020603050405020304" pitchFamily="18" charset="0"/>
                <a:cs typeface="Times New Roman" panose="02020603050405020304" pitchFamily="18" charset="0"/>
              </a:rPr>
              <a:t>Graficul de </a:t>
            </a:r>
            <a:r>
              <a:rPr lang="ro-RO" altLang="ro-RO" sz="6400" dirty="0" err="1">
                <a:latin typeface="Times New Roman" panose="02020603050405020304" pitchFamily="18" charset="0"/>
                <a:cs typeface="Times New Roman" panose="02020603050405020304" pitchFamily="18" charset="0"/>
              </a:rPr>
              <a:t>inspecţie</a:t>
            </a:r>
            <a:r>
              <a:rPr lang="ro-RO" altLang="ro-RO" sz="6400" dirty="0">
                <a:latin typeface="Times New Roman" panose="02020603050405020304" pitchFamily="18" charset="0"/>
                <a:cs typeface="Times New Roman" panose="02020603050405020304" pitchFamily="18" charset="0"/>
              </a:rPr>
              <a:t> semestrial</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6. </a:t>
            </a:r>
            <a:r>
              <a:rPr lang="ro-RO" altLang="ro-RO" sz="6400" dirty="0">
                <a:latin typeface="Times New Roman" panose="02020603050405020304" pitchFamily="18" charset="0"/>
                <a:cs typeface="Times New Roman" panose="02020603050405020304" pitchFamily="18" charset="0"/>
              </a:rPr>
              <a:t>Consiliul consultativ al profesorilor de specialitate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7. </a:t>
            </a:r>
            <a:r>
              <a:rPr lang="ro-RO" altLang="ro-RO" sz="6400" dirty="0">
                <a:latin typeface="Times New Roman" panose="02020603050405020304" pitchFamily="18" charset="0"/>
                <a:cs typeface="Times New Roman" panose="02020603050405020304" pitchFamily="18" charset="0"/>
              </a:rPr>
              <a:t>Banca de date II: încadrarea cadrelor  didactice și statutul cadrelor didactice,</a:t>
            </a:r>
            <a:r>
              <a:rPr lang="en-US" altLang="ro-RO" sz="6400" dirty="0">
                <a:latin typeface="Times New Roman" panose="02020603050405020304" pitchFamily="18" charset="0"/>
                <a:cs typeface="Times New Roman" panose="02020603050405020304" pitchFamily="18" charset="0"/>
              </a:rPr>
              <a:t> </a:t>
            </a:r>
            <a:r>
              <a:rPr lang="ro-RO" altLang="ro-RO" sz="6400" dirty="0">
                <a:latin typeface="Times New Roman" panose="02020603050405020304" pitchFamily="18" charset="0"/>
                <a:cs typeface="Times New Roman" panose="02020603050405020304" pitchFamily="18" charset="0"/>
              </a:rPr>
              <a:t>formarea continuă a cadrelor didactice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8. </a:t>
            </a:r>
            <a:r>
              <a:rPr lang="ro-RO" altLang="ro-RO" sz="6400" dirty="0">
                <a:latin typeface="Times New Roman" panose="02020603050405020304" pitchFamily="18" charset="0"/>
                <a:cs typeface="Times New Roman" panose="02020603050405020304" pitchFamily="18" charset="0"/>
              </a:rPr>
              <a:t>Lista profesorilor </a:t>
            </a:r>
            <a:r>
              <a:rPr lang="ro-RO" altLang="ro-RO" sz="6400" dirty="0" err="1">
                <a:latin typeface="Times New Roman" panose="02020603050405020304" pitchFamily="18" charset="0"/>
                <a:cs typeface="Times New Roman" panose="02020603050405020304" pitchFamily="18" charset="0"/>
              </a:rPr>
              <a:t>metodişti</a:t>
            </a:r>
            <a:r>
              <a:rPr lang="ro-RO" altLang="ro-RO" sz="6400" dirty="0">
                <a:latin typeface="Times New Roman" panose="02020603050405020304" pitchFamily="18" charset="0"/>
                <a:cs typeface="Times New Roman" panose="02020603050405020304" pitchFamily="18" charset="0"/>
              </a:rPr>
              <a:t> </a:t>
            </a:r>
            <a:r>
              <a:rPr lang="ro-RO" altLang="ro-RO" sz="6400" dirty="0" err="1">
                <a:latin typeface="Times New Roman" panose="02020603050405020304" pitchFamily="18" charset="0"/>
                <a:cs typeface="Times New Roman" panose="02020603050405020304" pitchFamily="18" charset="0"/>
              </a:rPr>
              <a:t>şi</a:t>
            </a:r>
            <a:r>
              <a:rPr lang="ro-RO" altLang="ro-RO" sz="6400" dirty="0">
                <a:latin typeface="Times New Roman" panose="02020603050405020304" pitchFamily="18" charset="0"/>
                <a:cs typeface="Times New Roman" panose="02020603050405020304" pitchFamily="18" charset="0"/>
              </a:rPr>
              <a:t> a sarcinilor delegate</a:t>
            </a:r>
            <a:endParaRPr lang="en-US" altLang="ro-RO" sz="6400"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o-RO" sz="6400" dirty="0">
                <a:latin typeface="Times New Roman" panose="02020603050405020304" pitchFamily="18" charset="0"/>
                <a:cs typeface="Times New Roman" panose="02020603050405020304" pitchFamily="18" charset="0"/>
              </a:rPr>
              <a:t>9. </a:t>
            </a:r>
            <a:r>
              <a:rPr lang="ro-RO" altLang="ro-RO" sz="6400" dirty="0">
                <a:latin typeface="Times New Roman" panose="02020603050405020304" pitchFamily="18" charset="0"/>
                <a:cs typeface="Times New Roman" panose="02020603050405020304" pitchFamily="18" charset="0"/>
              </a:rPr>
              <a:t>Lista profesorilor formatori </a:t>
            </a:r>
            <a:r>
              <a:rPr lang="ro-RO" altLang="ro-RO" sz="6400" dirty="0" err="1">
                <a:latin typeface="Times New Roman" panose="02020603050405020304" pitchFamily="18" charset="0"/>
                <a:cs typeface="Times New Roman" panose="02020603050405020304" pitchFamily="18" charset="0"/>
              </a:rPr>
              <a:t>naţionali</a:t>
            </a:r>
            <a:r>
              <a:rPr lang="ro-RO" altLang="ro-RO" sz="6400" dirty="0">
                <a:latin typeface="Times New Roman" panose="02020603050405020304" pitchFamily="18" charset="0"/>
                <a:cs typeface="Times New Roman" panose="02020603050405020304" pitchFamily="18" charset="0"/>
              </a:rPr>
              <a:t> </a:t>
            </a:r>
            <a:r>
              <a:rPr lang="ro-RO" altLang="ro-RO" sz="6400" dirty="0" err="1">
                <a:latin typeface="Times New Roman" panose="02020603050405020304" pitchFamily="18" charset="0"/>
                <a:cs typeface="Times New Roman" panose="02020603050405020304" pitchFamily="18" charset="0"/>
              </a:rPr>
              <a:t>şi</a:t>
            </a:r>
            <a:r>
              <a:rPr lang="ro-RO" altLang="ro-RO" sz="6400" dirty="0">
                <a:latin typeface="Times New Roman" panose="02020603050405020304" pitchFamily="18" charset="0"/>
                <a:cs typeface="Times New Roman" panose="02020603050405020304" pitchFamily="18" charset="0"/>
              </a:rPr>
              <a:t> locali</a:t>
            </a:r>
          </a:p>
          <a:p>
            <a:pPr>
              <a:lnSpc>
                <a:spcPct val="100000"/>
              </a:lnSpc>
              <a:spcBef>
                <a:spcPts val="600"/>
              </a:spcBef>
              <a:buNone/>
            </a:pPr>
            <a:r>
              <a:rPr lang="ro-RO" altLang="ro-RO" sz="6400" dirty="0">
                <a:latin typeface="Times New Roman" panose="02020603050405020304" pitchFamily="18" charset="0"/>
                <a:cs typeface="Times New Roman" panose="02020603050405020304" pitchFamily="18" charset="0"/>
              </a:rPr>
              <a:t>10. Lista  responsabililor cercurilor pedagogice; probleme ridicate la </a:t>
            </a:r>
            <a:r>
              <a:rPr lang="ro-RO" altLang="ro-RO" sz="6400" dirty="0" err="1">
                <a:latin typeface="Times New Roman" panose="02020603050405020304" pitchFamily="18" charset="0"/>
                <a:cs typeface="Times New Roman" panose="02020603050405020304" pitchFamily="18" charset="0"/>
              </a:rPr>
              <a:t>activităţile</a:t>
            </a:r>
            <a:r>
              <a:rPr lang="ro-RO" altLang="ro-RO" sz="6400" dirty="0">
                <a:latin typeface="Times New Roman" panose="02020603050405020304" pitchFamily="18" charset="0"/>
                <a:cs typeface="Times New Roman" panose="02020603050405020304" pitchFamily="18" charset="0"/>
              </a:rPr>
              <a:t> cadrelor didactice.</a:t>
            </a:r>
          </a:p>
          <a:p>
            <a:pPr algn="just">
              <a:lnSpc>
                <a:spcPct val="100000"/>
              </a:lnSpc>
              <a:spcBef>
                <a:spcPts val="600"/>
              </a:spcBef>
              <a:buNone/>
            </a:pPr>
            <a:r>
              <a:rPr lang="ro-RO" altLang="ro-RO" sz="6400" dirty="0">
                <a:latin typeface="Times New Roman" panose="02020603050405020304" pitchFamily="18" charset="0"/>
                <a:cs typeface="Times New Roman" panose="02020603050405020304" pitchFamily="18" charset="0"/>
              </a:rPr>
              <a:t>11</a:t>
            </a:r>
            <a:r>
              <a:rPr lang="en-US" altLang="ro-RO" sz="6400" dirty="0">
                <a:latin typeface="Times New Roman" panose="02020603050405020304" pitchFamily="18" charset="0"/>
                <a:cs typeface="Times New Roman" panose="02020603050405020304" pitchFamily="18" charset="0"/>
              </a:rPr>
              <a:t>. </a:t>
            </a:r>
            <a:r>
              <a:rPr lang="ro-RO" altLang="ro-RO" sz="6400" dirty="0" err="1">
                <a:latin typeface="Times New Roman" panose="02020603050405020304" pitchFamily="18" charset="0"/>
                <a:cs typeface="Times New Roman" panose="02020603050405020304" pitchFamily="18" charset="0"/>
              </a:rPr>
              <a:t>Situaţia</a:t>
            </a:r>
            <a:r>
              <a:rPr lang="ro-RO" altLang="ro-RO" sz="6400" dirty="0">
                <a:latin typeface="Times New Roman" panose="02020603050405020304" pitchFamily="18" charset="0"/>
                <a:cs typeface="Times New Roman" panose="02020603050405020304" pitchFamily="18" charset="0"/>
              </a:rPr>
              <a:t> manualelor la specialitate</a:t>
            </a:r>
            <a:endParaRPr lang="en-US" altLang="ro-RO" sz="6400" dirty="0">
              <a:latin typeface="Times New Roman" panose="02020603050405020304" pitchFamily="18" charset="0"/>
              <a:cs typeface="Times New Roman" panose="02020603050405020304" pitchFamily="18" charset="0"/>
            </a:endParaRPr>
          </a:p>
          <a:p>
            <a:pPr algn="just">
              <a:lnSpc>
                <a:spcPct val="100000"/>
              </a:lnSpc>
              <a:spcBef>
                <a:spcPts val="600"/>
              </a:spcBef>
              <a:buNone/>
            </a:pPr>
            <a:r>
              <a:rPr lang="ro-RO" altLang="ro-RO" sz="6400" dirty="0">
                <a:latin typeface="Times New Roman" panose="02020603050405020304" pitchFamily="18" charset="0"/>
                <a:cs typeface="Times New Roman" panose="02020603050405020304" pitchFamily="18" charset="0"/>
              </a:rPr>
              <a:t>12</a:t>
            </a:r>
            <a:r>
              <a:rPr lang="en-US" altLang="ro-RO" sz="6400" dirty="0">
                <a:latin typeface="Times New Roman" panose="02020603050405020304" pitchFamily="18" charset="0"/>
                <a:cs typeface="Times New Roman" panose="02020603050405020304" pitchFamily="18" charset="0"/>
              </a:rPr>
              <a:t>. </a:t>
            </a:r>
            <a:r>
              <a:rPr lang="ro-RO" altLang="ro-RO" sz="6400" dirty="0">
                <a:latin typeface="Times New Roman" panose="02020603050405020304" pitchFamily="18" charset="0"/>
                <a:cs typeface="Times New Roman" panose="02020603050405020304" pitchFamily="18" charset="0"/>
              </a:rPr>
              <a:t>Existența documentelor specifice primite de la ME</a:t>
            </a:r>
          </a:p>
          <a:p>
            <a:pPr>
              <a:lnSpc>
                <a:spcPct val="100000"/>
              </a:lnSpc>
              <a:spcBef>
                <a:spcPts val="600"/>
              </a:spcBef>
              <a:buNone/>
            </a:pPr>
            <a:endParaRPr lang="en-US" altLang="ro-RO" sz="2000" b="1" dirty="0">
              <a:latin typeface="Trebuchet MS" panose="020B0603020202020204" pitchFamily="34" charset="0"/>
            </a:endParaRPr>
          </a:p>
          <a:p>
            <a:endParaRPr lang="ro-RO" dirty="0">
              <a:latin typeface="Trebuchet MS" panose="020B0603020202020204" pitchFamily="34" charset="0"/>
            </a:endParaRPr>
          </a:p>
        </p:txBody>
      </p:sp>
      <p:pic>
        <p:nvPicPr>
          <p:cNvPr id="4" name="Content Placeholder 4">
            <a:extLst>
              <a:ext uri="{FF2B5EF4-FFF2-40B4-BE49-F238E27FC236}">
                <a16:creationId xmlns:a16="http://schemas.microsoft.com/office/drawing/2014/main" xmlns="" id="{0D2F862A-1F18-4AC2-A29A-8EBFCFD628C1}"/>
              </a:ext>
            </a:extLst>
          </p:cNvPr>
          <p:cNvPicPr>
            <a:picLocks noChangeAspect="1"/>
          </p:cNvPicPr>
          <p:nvPr/>
        </p:nvPicPr>
        <p:blipFill>
          <a:blip r:embed="rId2"/>
          <a:stretch>
            <a:fillRect/>
          </a:stretch>
        </p:blipFill>
        <p:spPr>
          <a:xfrm>
            <a:off x="9274002" y="260106"/>
            <a:ext cx="2529840" cy="1695783"/>
          </a:xfrm>
          <a:prstGeom prst="rect">
            <a:avLst/>
          </a:prstGeom>
        </p:spPr>
      </p:pic>
    </p:spTree>
    <p:extLst>
      <p:ext uri="{BB962C8B-B14F-4D97-AF65-F5344CB8AC3E}">
        <p14:creationId xmlns:p14="http://schemas.microsoft.com/office/powerpoint/2010/main" val="31049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588A9C-5499-45FA-A7A6-89BB10C1D58D}"/>
              </a:ext>
            </a:extLst>
          </p:cNvPr>
          <p:cNvSpPr>
            <a:spLocks noGrp="1"/>
          </p:cNvSpPr>
          <p:nvPr>
            <p:ph idx="1"/>
          </p:nvPr>
        </p:nvSpPr>
        <p:spPr>
          <a:xfrm>
            <a:off x="888374" y="1176868"/>
            <a:ext cx="8941426" cy="4758266"/>
          </a:xfrm>
          <a:prstGeom prst="rect">
            <a:avLst/>
          </a:prstGeom>
        </p:spPr>
        <p:txBody>
          <a:bodyPr>
            <a:normAutofit lnSpcReduction="10000"/>
          </a:bodyPr>
          <a:lstStyle/>
          <a:p>
            <a:pPr marL="0" indent="0">
              <a:buNone/>
            </a:pPr>
            <a:r>
              <a:rPr lang="ro-RO" sz="2400" dirty="0">
                <a:latin typeface="Times New Roman" panose="02020603050405020304" pitchFamily="18" charset="0"/>
                <a:cs typeface="Times New Roman" panose="02020603050405020304" pitchFamily="18" charset="0"/>
              </a:rPr>
              <a:t>Activitate educativă:</a:t>
            </a:r>
          </a:p>
          <a:p>
            <a:pPr marL="0" indent="0">
              <a:buNone/>
            </a:pPr>
            <a:endParaRPr lang="ro-RO" sz="2400" dirty="0">
              <a:latin typeface="Times New Roman" panose="02020603050405020304" pitchFamily="18" charset="0"/>
              <a:cs typeface="Times New Roman" panose="02020603050405020304" pitchFamily="18" charset="0"/>
            </a:endParaRPr>
          </a:p>
          <a:p>
            <a:r>
              <a:rPr lang="ro-RO" sz="2400" dirty="0">
                <a:latin typeface="Times New Roman" panose="02020603050405020304" pitchFamily="18" charset="0"/>
                <a:cs typeface="Times New Roman" panose="02020603050405020304" pitchFamily="18" charset="0"/>
              </a:rPr>
              <a:t>Programul național „Școala Altfel” </a:t>
            </a:r>
          </a:p>
          <a:p>
            <a:r>
              <a:rPr lang="ro-RO" sz="2400" dirty="0">
                <a:latin typeface="Times New Roman" panose="02020603050405020304" pitchFamily="18" charset="0"/>
                <a:cs typeface="Times New Roman" panose="02020603050405020304" pitchFamily="18" charset="0"/>
              </a:rPr>
              <a:t>Proiectul „Împreună prindem curaj” </a:t>
            </a:r>
          </a:p>
          <a:p>
            <a:r>
              <a:rPr lang="ro-RO" sz="2400" dirty="0">
                <a:latin typeface="Times New Roman" panose="02020603050405020304" pitchFamily="18" charset="0"/>
                <a:cs typeface="Times New Roman" panose="02020603050405020304" pitchFamily="18" charset="0"/>
              </a:rPr>
              <a:t>Procedura de management a situațiilor de violență – </a:t>
            </a:r>
            <a:r>
              <a:rPr lang="ro-RO" sz="2400" b="1" u="sng" dirty="0">
                <a:latin typeface="Times New Roman" panose="02020603050405020304" pitchFamily="18" charset="0"/>
                <a:cs typeface="Times New Roman" panose="02020603050405020304" pitchFamily="18" charset="0"/>
              </a:rPr>
              <a:t>ATENȚIE!</a:t>
            </a:r>
            <a:r>
              <a:rPr lang="ro-RO" sz="2400" dirty="0">
                <a:latin typeface="Times New Roman" panose="02020603050405020304" pitchFamily="18" charset="0"/>
                <a:cs typeface="Times New Roman" panose="02020603050405020304" pitchFamily="18" charset="0"/>
              </a:rPr>
              <a:t> la monitorizarea aplicării acesteia + </a:t>
            </a:r>
            <a:r>
              <a:rPr lang="ro-RO" sz="2400" dirty="0" err="1">
                <a:latin typeface="Times New Roman" panose="02020603050405020304" pitchFamily="18" charset="0"/>
                <a:cs typeface="Times New Roman" panose="02020603050405020304" pitchFamily="18" charset="0"/>
              </a:rPr>
              <a:t>Infograficele</a:t>
            </a:r>
            <a:endParaRPr lang="ro-RO" sz="2400" dirty="0">
              <a:latin typeface="Times New Roman" panose="02020603050405020304" pitchFamily="18" charset="0"/>
              <a:cs typeface="Times New Roman" panose="02020603050405020304" pitchFamily="18" charset="0"/>
            </a:endParaRPr>
          </a:p>
          <a:p>
            <a:r>
              <a:rPr lang="ro-RO" sz="2400" dirty="0">
                <a:latin typeface="Times New Roman" panose="02020603050405020304" pitchFamily="18" charset="0"/>
                <a:cs typeface="Times New Roman" panose="02020603050405020304" pitchFamily="18" charset="0"/>
              </a:rPr>
              <a:t>Planul național de combatere a violenței școlare - https://legislatie.just.ro/Public/DetaliiDocumentAfis/287906</a:t>
            </a:r>
          </a:p>
          <a:p>
            <a:r>
              <a:rPr lang="ro-RO" sz="2400" dirty="0">
                <a:latin typeface="Times New Roman" panose="02020603050405020304" pitchFamily="18" charset="0"/>
                <a:cs typeface="Times New Roman" panose="02020603050405020304" pitchFamily="18" charset="0"/>
              </a:rPr>
              <a:t>Programul „Săptămâna verde” </a:t>
            </a:r>
          </a:p>
          <a:p>
            <a:r>
              <a:rPr lang="ro-RO" sz="2400" dirty="0">
                <a:latin typeface="Times New Roman" panose="02020603050405020304" pitchFamily="18" charset="0"/>
                <a:cs typeface="Times New Roman" panose="02020603050405020304" pitchFamily="18" charset="0"/>
              </a:rPr>
              <a:t>HG nr. 59/2023 – Strategia națională privind educația pentru mediu și schimbări climatice</a:t>
            </a:r>
          </a:p>
          <a:p>
            <a:endParaRPr lang="en-US" dirty="0"/>
          </a:p>
        </p:txBody>
      </p:sp>
      <p:pic>
        <p:nvPicPr>
          <p:cNvPr id="4" name="Picture 3">
            <a:extLst>
              <a:ext uri="{FF2B5EF4-FFF2-40B4-BE49-F238E27FC236}">
                <a16:creationId xmlns:a16="http://schemas.microsoft.com/office/drawing/2014/main" xmlns="" id="{8C497071-4E19-4EDC-A9D8-75B1EF54F96C}"/>
              </a:ext>
            </a:extLst>
          </p:cNvPr>
          <p:cNvPicPr>
            <a:picLocks noChangeAspect="1"/>
          </p:cNvPicPr>
          <p:nvPr/>
        </p:nvPicPr>
        <p:blipFill>
          <a:blip r:embed="rId2"/>
          <a:stretch>
            <a:fillRect/>
          </a:stretch>
        </p:blipFill>
        <p:spPr>
          <a:xfrm>
            <a:off x="9829800" y="81704"/>
            <a:ext cx="2020824" cy="1225125"/>
          </a:xfrm>
          <a:prstGeom prst="rect">
            <a:avLst/>
          </a:prstGeom>
        </p:spPr>
      </p:pic>
    </p:spTree>
    <p:extLst>
      <p:ext uri="{BB962C8B-B14F-4D97-AF65-F5344CB8AC3E}">
        <p14:creationId xmlns:p14="http://schemas.microsoft.com/office/powerpoint/2010/main" val="13977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532" y="365126"/>
            <a:ext cx="9584267" cy="710142"/>
          </a:xfrm>
          <a:solidFill>
            <a:srgbClr val="FFC000"/>
          </a:solidFill>
        </p:spPr>
        <p:txBody>
          <a:bodyPr>
            <a:normAutofit/>
          </a:bodyPr>
          <a:lstStyle/>
          <a:p>
            <a:r>
              <a:rPr lang="ro-RO" sz="3200" b="1" dirty="0">
                <a:solidFill>
                  <a:schemeClr val="tx1"/>
                </a:solidFill>
                <a:latin typeface="Times New Roman" panose="02020603050405020304" pitchFamily="18" charset="0"/>
                <a:cs typeface="Times New Roman" panose="02020603050405020304" pitchFamily="18" charset="0"/>
              </a:rPr>
              <a:t>Calendarul proiectelor de educație extrașcolară</a:t>
            </a:r>
          </a:p>
        </p:txBody>
      </p:sp>
      <p:sp>
        <p:nvSpPr>
          <p:cNvPr id="3" name="Content Placeholder 2"/>
          <p:cNvSpPr>
            <a:spLocks noGrp="1"/>
          </p:cNvSpPr>
          <p:nvPr>
            <p:ph idx="1"/>
          </p:nvPr>
        </p:nvSpPr>
        <p:spPr>
          <a:xfrm>
            <a:off x="1219199" y="1325692"/>
            <a:ext cx="10668001" cy="5269841"/>
          </a:xfrm>
          <a:prstGeom prst="rect">
            <a:avLst/>
          </a:prstGeom>
        </p:spPr>
        <p:txBody>
          <a:bodyPr>
            <a:normAutofit fontScale="25000" lnSpcReduction="20000"/>
          </a:bodyPr>
          <a:lstStyle/>
          <a:p>
            <a:r>
              <a:rPr lang="ro-RO" sz="6400" dirty="0">
                <a:latin typeface="Times New Roman" panose="02020603050405020304" pitchFamily="18" charset="0"/>
                <a:cs typeface="Times New Roman" panose="02020603050405020304" pitchFamily="18" charset="0"/>
              </a:rPr>
              <a:t>Referitor la calendarele proiectelor de educație extrașcolare:</a:t>
            </a:r>
          </a:p>
          <a:p>
            <a:r>
              <a:rPr lang="ro-RO" sz="6400" dirty="0">
                <a:latin typeface="Times New Roman" panose="02020603050405020304" pitchFamily="18" charset="0"/>
                <a:cs typeface="Times New Roman" panose="02020603050405020304" pitchFamily="18" charset="0"/>
              </a:rPr>
              <a:t>Se va elabora și aproba prin OME un nou regulament de întocmire și evaluare a proiectelor educative – înaintat conducerii dar încă nu este aprobat</a:t>
            </a:r>
          </a:p>
          <a:p>
            <a:r>
              <a:rPr lang="ro-RO" sz="6400" dirty="0">
                <a:latin typeface="Times New Roman" panose="02020603050405020304" pitchFamily="18" charset="0"/>
                <a:cs typeface="Times New Roman" panose="02020603050405020304" pitchFamily="18" charset="0"/>
              </a:rPr>
              <a:t>Prevederi explicite în LIP referitoare la calendarele competiționale ale Ministerului Educației și Cercetării</a:t>
            </a:r>
          </a:p>
          <a:p>
            <a:pPr marL="0" indent="0">
              <a:buNone/>
            </a:pPr>
            <a:r>
              <a:rPr lang="ro-RO" sz="6400" dirty="0">
                <a:latin typeface="Times New Roman" panose="02020603050405020304" pitchFamily="18" charset="0"/>
                <a:cs typeface="Times New Roman" panose="02020603050405020304" pitchFamily="18" charset="0"/>
              </a:rPr>
              <a:t>ART. 145</a:t>
            </a:r>
          </a:p>
          <a:p>
            <a:pPr marL="0" indent="0">
              <a:buNone/>
            </a:pPr>
            <a:r>
              <a:rPr lang="ro-RO" sz="6400" dirty="0">
                <a:latin typeface="Times New Roman" panose="02020603050405020304" pitchFamily="18" charset="0"/>
                <a:cs typeface="Times New Roman" panose="02020603050405020304" pitchFamily="18" charset="0"/>
              </a:rPr>
              <a:t>(4) Proiectele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organizate la nivel </a:t>
            </a:r>
            <a:r>
              <a:rPr lang="ro-RO" sz="6400" dirty="0" err="1">
                <a:latin typeface="Times New Roman" panose="02020603050405020304" pitchFamily="18" charset="0"/>
                <a:cs typeface="Times New Roman" panose="02020603050405020304" pitchFamily="18" charset="0"/>
              </a:rPr>
              <a:t>naţional</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internaţional</a:t>
            </a:r>
            <a:r>
              <a:rPr lang="ro-RO" sz="6400" dirty="0">
                <a:latin typeface="Times New Roman" panose="02020603050405020304" pitchFamily="18" charset="0"/>
                <a:cs typeface="Times New Roman" panose="02020603050405020304" pitchFamily="18" charset="0"/>
              </a:rPr>
              <a:t> primesc </a:t>
            </a:r>
            <a:r>
              <a:rPr lang="ro-RO" sz="6400" dirty="0" err="1">
                <a:latin typeface="Times New Roman" panose="02020603050405020304" pitchFamily="18" charset="0"/>
                <a:cs typeface="Times New Roman" panose="02020603050405020304" pitchFamily="18" charset="0"/>
              </a:rPr>
              <a:t>finanţare</a:t>
            </a:r>
            <a:r>
              <a:rPr lang="ro-RO" sz="6400" dirty="0">
                <a:latin typeface="Times New Roman" panose="02020603050405020304" pitchFamily="18" charset="0"/>
                <a:cs typeface="Times New Roman" panose="02020603050405020304" pitchFamily="18" charset="0"/>
              </a:rPr>
              <a:t> de la Ministerul Educaţiei, în urma evaluării acestora, conform regulamentului aprobat prin ordin al ministrului </a:t>
            </a:r>
            <a:r>
              <a:rPr lang="ro-RO" sz="6400" dirty="0" err="1">
                <a:latin typeface="Times New Roman" panose="02020603050405020304" pitchFamily="18" charset="0"/>
                <a:cs typeface="Times New Roman" panose="02020603050405020304" pitchFamily="18" charset="0"/>
              </a:rPr>
              <a:t>educaţiei</a:t>
            </a:r>
            <a:r>
              <a:rPr lang="ro-RO" sz="6400" dirty="0">
                <a:latin typeface="Times New Roman" panose="02020603050405020304" pitchFamily="18" charset="0"/>
                <a:cs typeface="Times New Roman" panose="02020603050405020304" pitchFamily="18" charset="0"/>
              </a:rPr>
              <a:t>. Proiectele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pot fi organizate sub formă de: concursuri, festivaluri, campionate, proiecte sociale, de voluntariat sau caritabile, spectacole, </a:t>
            </a:r>
            <a:r>
              <a:rPr lang="ro-RO" sz="6400" dirty="0" err="1">
                <a:latin typeface="Times New Roman" panose="02020603050405020304" pitchFamily="18" charset="0"/>
                <a:cs typeface="Times New Roman" panose="02020603050405020304" pitchFamily="18" charset="0"/>
              </a:rPr>
              <a:t>expoziţii</a:t>
            </a:r>
            <a:r>
              <a:rPr lang="ro-RO" sz="6400" dirty="0">
                <a:latin typeface="Times New Roman" panose="02020603050405020304" pitchFamily="18" charset="0"/>
                <a:cs typeface="Times New Roman" panose="02020603050405020304" pitchFamily="18" charset="0"/>
              </a:rPr>
              <a:t>, simpozioane, concerte, turnee, tabere de profil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alte categorii de </a:t>
            </a:r>
            <a:r>
              <a:rPr lang="ro-RO" sz="6400" dirty="0" err="1">
                <a:latin typeface="Times New Roman" panose="02020603050405020304" pitchFamily="18" charset="0"/>
                <a:cs typeface="Times New Roman" panose="02020603050405020304" pitchFamily="18" charset="0"/>
              </a:rPr>
              <a:t>activităţi</a:t>
            </a:r>
            <a:r>
              <a:rPr lang="ro-RO" sz="6400" dirty="0">
                <a:latin typeface="Times New Roman" panose="02020603050405020304" pitchFamily="18" charset="0"/>
                <a:cs typeface="Times New Roman" panose="02020603050405020304" pitchFamily="18" charset="0"/>
              </a:rPr>
              <a:t> specifice.</a:t>
            </a:r>
          </a:p>
          <a:p>
            <a:pPr marL="0" indent="0">
              <a:buNone/>
            </a:pPr>
            <a:r>
              <a:rPr lang="ro-RO" sz="6400" dirty="0">
                <a:latin typeface="Times New Roman" panose="02020603050405020304" pitchFamily="18" charset="0"/>
                <a:cs typeface="Times New Roman" panose="02020603050405020304" pitchFamily="18" charset="0"/>
              </a:rPr>
              <a:t>(5) Proiectele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prevăzute la alin. (4) pot fi </a:t>
            </a:r>
            <a:r>
              <a:rPr lang="ro-RO" sz="6400" dirty="0" err="1">
                <a:latin typeface="Times New Roman" panose="02020603050405020304" pitchFamily="18" charset="0"/>
                <a:cs typeface="Times New Roman" panose="02020603050405020304" pitchFamily="18" charset="0"/>
              </a:rPr>
              <a:t>finanţate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de către </a:t>
            </a:r>
            <a:r>
              <a:rPr lang="ro-RO" sz="6400" dirty="0" err="1">
                <a:latin typeface="Times New Roman" panose="02020603050405020304" pitchFamily="18" charset="0"/>
                <a:cs typeface="Times New Roman" panose="02020603050405020304" pitchFamily="18" charset="0"/>
              </a:rPr>
              <a:t>autorităţile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administraţiei</a:t>
            </a:r>
            <a:r>
              <a:rPr lang="ro-RO" sz="6400" dirty="0">
                <a:latin typeface="Times New Roman" panose="02020603050405020304" pitchFamily="18" charset="0"/>
                <a:cs typeface="Times New Roman" panose="02020603050405020304" pitchFamily="18" charset="0"/>
              </a:rPr>
              <a:t> publice locale, prin hotărâri proprii.</a:t>
            </a:r>
          </a:p>
          <a:p>
            <a:pPr marL="0" indent="0">
              <a:buNone/>
            </a:pPr>
            <a:r>
              <a:rPr lang="ro-RO" sz="6400" dirty="0">
                <a:latin typeface="Times New Roman" panose="02020603050405020304" pitchFamily="18" charset="0"/>
                <a:cs typeface="Times New Roman" panose="02020603050405020304" pitchFamily="18" charset="0"/>
              </a:rPr>
              <a:t>(6) Calendarul proiectelor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este aprobat anual, prin ordin al ministrului </a:t>
            </a:r>
            <a:r>
              <a:rPr lang="ro-RO" sz="6400" dirty="0" err="1">
                <a:latin typeface="Times New Roman" panose="02020603050405020304" pitchFamily="18" charset="0"/>
                <a:cs typeface="Times New Roman" panose="02020603050405020304" pitchFamily="18" charset="0"/>
              </a:rPr>
              <a:t>educaţiei</a:t>
            </a:r>
            <a:r>
              <a:rPr lang="ro-RO" sz="6400" dirty="0">
                <a:latin typeface="Times New Roman" panose="02020603050405020304" pitchFamily="18" charset="0"/>
                <a:cs typeface="Times New Roman" panose="02020603050405020304" pitchFamily="18" charset="0"/>
              </a:rPr>
              <a:t>, pe baza unor proceduri specifice de evaluare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cuprinde:</a:t>
            </a:r>
          </a:p>
          <a:p>
            <a:pPr marL="0" indent="0">
              <a:buNone/>
            </a:pPr>
            <a:r>
              <a:rPr lang="ro-RO" sz="6400" dirty="0">
                <a:latin typeface="Times New Roman" panose="02020603050405020304" pitchFamily="18" charset="0"/>
                <a:cs typeface="Times New Roman" panose="02020603050405020304" pitchFamily="18" charset="0"/>
              </a:rPr>
              <a:t>a) calendarul proiectelor </a:t>
            </a:r>
            <a:r>
              <a:rPr lang="ro-RO" sz="6400" dirty="0" err="1">
                <a:latin typeface="Times New Roman" panose="02020603050405020304" pitchFamily="18" charset="0"/>
                <a:cs typeface="Times New Roman" panose="02020603050405020304" pitchFamily="18" charset="0"/>
              </a:rPr>
              <a:t>naţionale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internaţionale</a:t>
            </a:r>
            <a:r>
              <a:rPr lang="ro-RO" sz="6400" dirty="0">
                <a:latin typeface="Times New Roman" panose="02020603050405020304" pitchFamily="18" charset="0"/>
                <a:cs typeface="Times New Roman" panose="02020603050405020304" pitchFamily="18" charset="0"/>
              </a:rPr>
              <a:t>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cofinanţate</a:t>
            </a:r>
            <a:r>
              <a:rPr lang="ro-RO" sz="6400" dirty="0">
                <a:latin typeface="Times New Roman" panose="02020603050405020304" pitchFamily="18" charset="0"/>
                <a:cs typeface="Times New Roman" panose="02020603050405020304" pitchFamily="18" charset="0"/>
              </a:rPr>
              <a:t> de Ministerul Educaţiei;</a:t>
            </a:r>
          </a:p>
          <a:p>
            <a:pPr marL="0" indent="0">
              <a:buNone/>
            </a:pPr>
            <a:r>
              <a:rPr lang="ro-RO" sz="6400" dirty="0">
                <a:latin typeface="Times New Roman" panose="02020603050405020304" pitchFamily="18" charset="0"/>
                <a:cs typeface="Times New Roman" panose="02020603050405020304" pitchFamily="18" charset="0"/>
              </a:rPr>
              <a:t>b) calendarul proiectelor </a:t>
            </a:r>
            <a:r>
              <a:rPr lang="ro-RO" sz="6400" dirty="0" err="1">
                <a:latin typeface="Times New Roman" panose="02020603050405020304" pitchFamily="18" charset="0"/>
                <a:cs typeface="Times New Roman" panose="02020603050405020304" pitchFamily="18" charset="0"/>
              </a:rPr>
              <a:t>naţionale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internaţionale</a:t>
            </a:r>
            <a:r>
              <a:rPr lang="ro-RO" sz="6400" dirty="0">
                <a:latin typeface="Times New Roman" panose="02020603050405020304" pitchFamily="18" charset="0"/>
                <a:cs typeface="Times New Roman" panose="02020603050405020304" pitchFamily="18" charset="0"/>
              </a:rPr>
              <a:t>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fără </a:t>
            </a:r>
            <a:r>
              <a:rPr lang="ro-RO" sz="6400" dirty="0" err="1">
                <a:latin typeface="Times New Roman" panose="02020603050405020304" pitchFamily="18" charset="0"/>
                <a:cs typeface="Times New Roman" panose="02020603050405020304" pitchFamily="18" charset="0"/>
              </a:rPr>
              <a:t>finanţare</a:t>
            </a:r>
            <a:r>
              <a:rPr lang="ro-RO" sz="6400" dirty="0">
                <a:latin typeface="Times New Roman" panose="02020603050405020304" pitchFamily="18" charset="0"/>
                <a:cs typeface="Times New Roman" panose="02020603050405020304" pitchFamily="18" charset="0"/>
              </a:rPr>
              <a:t> din partea Ministerului Educaţiei;</a:t>
            </a:r>
          </a:p>
          <a:p>
            <a:pPr marL="0" indent="0">
              <a:buNone/>
            </a:pPr>
            <a:r>
              <a:rPr lang="ro-RO" sz="6400" dirty="0">
                <a:latin typeface="Times New Roman" panose="02020603050405020304" pitchFamily="18" charset="0"/>
                <a:cs typeface="Times New Roman" panose="02020603050405020304" pitchFamily="18" charset="0"/>
              </a:rPr>
              <a:t>c) calendarul proiectelor regionale </a:t>
            </a:r>
            <a:r>
              <a:rPr lang="ro-RO" sz="6400" dirty="0" err="1">
                <a:latin typeface="Times New Roman" panose="02020603050405020304" pitchFamily="18" charset="0"/>
                <a:cs typeface="Times New Roman" panose="02020603050405020304" pitchFamily="18" charset="0"/>
              </a:rPr>
              <a:t>şi</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interjudeţene</a:t>
            </a:r>
            <a:r>
              <a:rPr lang="ro-RO" sz="6400" dirty="0">
                <a:latin typeface="Times New Roman" panose="02020603050405020304" pitchFamily="18" charset="0"/>
                <a:cs typeface="Times New Roman" panose="02020603050405020304" pitchFamily="18" charset="0"/>
              </a:rPr>
              <a:t>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a:t>
            </a:r>
          </a:p>
          <a:p>
            <a:pPr marL="0" indent="0">
              <a:buNone/>
            </a:pPr>
            <a:r>
              <a:rPr lang="ro-RO" sz="6400" dirty="0">
                <a:latin typeface="Times New Roman" panose="02020603050405020304" pitchFamily="18" charset="0"/>
                <a:cs typeface="Times New Roman" panose="02020603050405020304" pitchFamily="18" charset="0"/>
              </a:rPr>
              <a:t>(7) La nivel </a:t>
            </a:r>
            <a:r>
              <a:rPr lang="ro-RO" sz="6400" dirty="0" err="1">
                <a:latin typeface="Times New Roman" panose="02020603050405020304" pitchFamily="18" charset="0"/>
                <a:cs typeface="Times New Roman" panose="02020603050405020304" pitchFamily="18" charset="0"/>
              </a:rPr>
              <a:t>judeţean</a:t>
            </a:r>
            <a:r>
              <a:rPr lang="ro-RO" sz="6400" dirty="0">
                <a:latin typeface="Times New Roman" panose="02020603050405020304" pitchFamily="18" charset="0"/>
                <a:cs typeface="Times New Roman" panose="02020603050405020304" pitchFamily="18" charset="0"/>
              </a:rPr>
              <a:t>/al municipiului </a:t>
            </a:r>
            <a:r>
              <a:rPr lang="ro-RO" sz="6400" dirty="0" err="1">
                <a:latin typeface="Times New Roman" panose="02020603050405020304" pitchFamily="18" charset="0"/>
                <a:cs typeface="Times New Roman" panose="02020603050405020304" pitchFamily="18" charset="0"/>
              </a:rPr>
              <a:t>Bucureşti</a:t>
            </a:r>
            <a:r>
              <a:rPr lang="ro-RO" sz="6400" dirty="0">
                <a:latin typeface="Times New Roman" panose="02020603050405020304" pitchFamily="18" charset="0"/>
                <a:cs typeface="Times New Roman" panose="02020603050405020304" pitchFamily="18" charset="0"/>
              </a:rPr>
              <a:t> se aprobă Calendarul de proiecte </a:t>
            </a:r>
            <a:r>
              <a:rPr lang="ro-RO" sz="6400" dirty="0" err="1">
                <a:latin typeface="Times New Roman" panose="02020603050405020304" pitchFamily="18" charset="0"/>
                <a:cs typeface="Times New Roman" panose="02020603050405020304" pitchFamily="18" charset="0"/>
              </a:rPr>
              <a:t>judeţene</a:t>
            </a:r>
            <a:r>
              <a:rPr lang="ro-RO" sz="6400" dirty="0">
                <a:latin typeface="Times New Roman" panose="02020603050405020304" pitchFamily="18" charset="0"/>
                <a:cs typeface="Times New Roman" panose="02020603050405020304" pitchFamily="18" charset="0"/>
              </a:rPr>
              <a:t>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Calendarul municipiului </a:t>
            </a:r>
            <a:r>
              <a:rPr lang="ro-RO" sz="6400" dirty="0" err="1">
                <a:latin typeface="Times New Roman" panose="02020603050405020304" pitchFamily="18" charset="0"/>
                <a:cs typeface="Times New Roman" panose="02020603050405020304" pitchFamily="18" charset="0"/>
              </a:rPr>
              <a:t>Bucureşti</a:t>
            </a:r>
            <a:r>
              <a:rPr lang="ro-RO" sz="6400" dirty="0">
                <a:latin typeface="Times New Roman" panose="02020603050405020304" pitchFamily="18" charset="0"/>
                <a:cs typeface="Times New Roman" panose="02020603050405020304" pitchFamily="18" charset="0"/>
              </a:rPr>
              <a:t> de proiecte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a:t>
            </a:r>
          </a:p>
          <a:p>
            <a:pPr marL="0" indent="0">
              <a:buNone/>
            </a:pPr>
            <a:r>
              <a:rPr lang="ro-RO" sz="6400" dirty="0">
                <a:latin typeface="Times New Roman" panose="02020603050405020304" pitchFamily="18" charset="0"/>
                <a:cs typeface="Times New Roman" panose="02020603050405020304" pitchFamily="18" charset="0"/>
              </a:rPr>
              <a:t>(8) Întocmirea calendarelor de proiecte de </a:t>
            </a:r>
            <a:r>
              <a:rPr lang="ro-RO" sz="6400" dirty="0" err="1">
                <a:latin typeface="Times New Roman" panose="02020603050405020304" pitchFamily="18" charset="0"/>
                <a:cs typeface="Times New Roman" panose="02020603050405020304" pitchFamily="18" charset="0"/>
              </a:rPr>
              <a:t>educaţie</a:t>
            </a:r>
            <a:r>
              <a:rPr lang="ro-RO" sz="6400" dirty="0">
                <a:latin typeface="Times New Roman" panose="02020603050405020304" pitchFamily="18" charset="0"/>
                <a:cs typeface="Times New Roman" panose="02020603050405020304" pitchFamily="18" charset="0"/>
              </a:rPr>
              <a:t> </a:t>
            </a:r>
            <a:r>
              <a:rPr lang="ro-RO" sz="6400" dirty="0" err="1">
                <a:latin typeface="Times New Roman" panose="02020603050405020304" pitchFamily="18" charset="0"/>
                <a:cs typeface="Times New Roman" panose="02020603050405020304" pitchFamily="18" charset="0"/>
              </a:rPr>
              <a:t>extraşcolară</a:t>
            </a:r>
            <a:r>
              <a:rPr lang="ro-RO" sz="6400" dirty="0">
                <a:latin typeface="Times New Roman" panose="02020603050405020304" pitchFamily="18" charset="0"/>
                <a:cs typeface="Times New Roman" panose="02020603050405020304" pitchFamily="18" charset="0"/>
              </a:rPr>
              <a:t> va avea la bază un </a:t>
            </a:r>
            <a:r>
              <a:rPr lang="ro-RO" sz="6400" b="1" u="sng" dirty="0">
                <a:latin typeface="Times New Roman" panose="02020603050405020304" pitchFamily="18" charset="0"/>
                <a:cs typeface="Times New Roman" panose="02020603050405020304" pitchFamily="18" charset="0"/>
              </a:rPr>
              <a:t>regulament specific</a:t>
            </a:r>
            <a:r>
              <a:rPr lang="ro-RO" sz="6400" dirty="0">
                <a:latin typeface="Times New Roman" panose="02020603050405020304" pitchFamily="18" charset="0"/>
                <a:cs typeface="Times New Roman" panose="02020603050405020304" pitchFamily="18" charset="0"/>
              </a:rPr>
              <a:t>, aprobat prin ordin al ministrului </a:t>
            </a:r>
            <a:r>
              <a:rPr lang="ro-RO" sz="6400" dirty="0" err="1">
                <a:latin typeface="Times New Roman" panose="02020603050405020304" pitchFamily="18" charset="0"/>
                <a:cs typeface="Times New Roman" panose="02020603050405020304" pitchFamily="18" charset="0"/>
              </a:rPr>
              <a:t>educaţiei</a:t>
            </a:r>
            <a:r>
              <a:rPr lang="ro-RO" sz="6400" dirty="0">
                <a:latin typeface="Times New Roman" panose="02020603050405020304" pitchFamily="18" charset="0"/>
                <a:cs typeface="Times New Roman" panose="02020603050405020304" pitchFamily="18" charset="0"/>
              </a:rPr>
              <a:t>.</a:t>
            </a:r>
          </a:p>
          <a:p>
            <a:endParaRPr lang="ro-RO" dirty="0"/>
          </a:p>
          <a:p>
            <a:endParaRPr lang="ro-RO" dirty="0"/>
          </a:p>
        </p:txBody>
      </p:sp>
    </p:spTree>
    <p:extLst>
      <p:ext uri="{BB962C8B-B14F-4D97-AF65-F5344CB8AC3E}">
        <p14:creationId xmlns:p14="http://schemas.microsoft.com/office/powerpoint/2010/main" val="20457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35C1B-6EA4-4EEF-9F36-86877AFBD7DE}"/>
              </a:ext>
            </a:extLst>
          </p:cNvPr>
          <p:cNvSpPr>
            <a:spLocks noGrp="1"/>
          </p:cNvSpPr>
          <p:nvPr>
            <p:ph type="ctrTitle"/>
          </p:nvPr>
        </p:nvSpPr>
        <p:spPr>
          <a:xfrm>
            <a:off x="3454400" y="388871"/>
            <a:ext cx="5604933" cy="618186"/>
          </a:xfrm>
        </p:spPr>
        <p:txBody>
          <a:bodyPr>
            <a:normAutofit/>
          </a:bodyPr>
          <a:lstStyle/>
          <a:p>
            <a:r>
              <a:rPr lang="en-US" altLang="en-US" sz="2800" b="1" dirty="0" err="1">
                <a:solidFill>
                  <a:schemeClr val="tx1"/>
                </a:solidFill>
                <a:latin typeface="Times New Roman" panose="02020603050405020304" pitchFamily="18" charset="0"/>
                <a:cs typeface="Times New Roman" panose="02020603050405020304" pitchFamily="18" charset="0"/>
              </a:rPr>
              <a:t>Structura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anului</a:t>
            </a:r>
            <a:r>
              <a:rPr lang="en-US" altLang="en-US" sz="2800" b="1" dirty="0">
                <a:solidFill>
                  <a:schemeClr val="tx1"/>
                </a:solidFill>
                <a:latin typeface="Times New Roman" panose="02020603050405020304" pitchFamily="18" charset="0"/>
                <a:cs typeface="Times New Roman" panose="02020603050405020304" pitchFamily="18" charset="0"/>
              </a:rPr>
              <a:t> </a:t>
            </a:r>
            <a:r>
              <a:rPr lang="ro-RO" altLang="en-US" sz="2800" b="1" dirty="0" err="1">
                <a:solidFill>
                  <a:schemeClr val="tx1"/>
                </a:solidFill>
                <a:latin typeface="Times New Roman" panose="02020603050405020304" pitchFamily="18" charset="0"/>
                <a:cs typeface="Times New Roman" panose="02020603050405020304" pitchFamily="18" charset="0"/>
              </a:rPr>
              <a:t>ş</a:t>
            </a:r>
            <a:r>
              <a:rPr lang="en-US" altLang="en-US" sz="2800" b="1" dirty="0" err="1">
                <a:solidFill>
                  <a:schemeClr val="tx1"/>
                </a:solidFill>
                <a:latin typeface="Times New Roman" panose="02020603050405020304" pitchFamily="18" charset="0"/>
                <a:cs typeface="Times New Roman" panose="02020603050405020304" pitchFamily="18" charset="0"/>
              </a:rPr>
              <a:t>colar</a:t>
            </a:r>
            <a:r>
              <a:rPr lang="en-US" altLang="en-US" sz="2800" b="1" dirty="0">
                <a:solidFill>
                  <a:schemeClr val="tx1"/>
                </a:solidFill>
                <a:latin typeface="Times New Roman" panose="02020603050405020304" pitchFamily="18" charset="0"/>
                <a:cs typeface="Times New Roman" panose="02020603050405020304" pitchFamily="18" charset="0"/>
              </a:rPr>
              <a:t> 2025</a:t>
            </a:r>
            <a:r>
              <a:rPr lang="ro-RO" altLang="en-US" sz="2800" b="1" dirty="0">
                <a:solidFill>
                  <a:schemeClr val="tx1"/>
                </a:solidFill>
                <a:latin typeface="Times New Roman" panose="02020603050405020304" pitchFamily="18" charset="0"/>
                <a:cs typeface="Times New Roman" panose="02020603050405020304" pitchFamily="18" charset="0"/>
              </a:rPr>
              <a:t>-2</a:t>
            </a:r>
            <a:r>
              <a:rPr lang="en-US" altLang="en-US" sz="2800" b="1" dirty="0">
                <a:solidFill>
                  <a:schemeClr val="tx1"/>
                </a:solidFill>
                <a:latin typeface="Times New Roman" panose="02020603050405020304" pitchFamily="18" charset="0"/>
                <a:cs typeface="Times New Roman" panose="02020603050405020304" pitchFamily="18" charset="0"/>
              </a:rPr>
              <a:t>02</a:t>
            </a:r>
            <a:r>
              <a:rPr lang="en-US" altLang="en-US" sz="2800" b="1" dirty="0">
                <a:latin typeface="Times New Roman" panose="02020603050405020304" pitchFamily="18" charset="0"/>
                <a:cs typeface="Times New Roman" panose="02020603050405020304" pitchFamily="18" charset="0"/>
              </a:rPr>
              <a:t>6</a:t>
            </a:r>
            <a:endParaRPr lang="en-US"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68512DF7-258F-4FFF-86E1-B03F06E447EF}"/>
              </a:ext>
            </a:extLst>
          </p:cNvPr>
          <p:cNvSpPr>
            <a:spLocks noGrp="1"/>
          </p:cNvSpPr>
          <p:nvPr>
            <p:ph type="subTitle" idx="1"/>
          </p:nvPr>
        </p:nvSpPr>
        <p:spPr>
          <a:xfrm>
            <a:off x="1888066" y="1275008"/>
            <a:ext cx="8779933" cy="5486400"/>
          </a:xfrm>
        </p:spPr>
        <p:txBody>
          <a:bodyPr>
            <a:normAutofit fontScale="85000" lnSpcReduction="20000"/>
          </a:bodyPr>
          <a:lstStyle/>
          <a:p>
            <a:pPr marL="0" indent="0" algn="ctr">
              <a:lnSpc>
                <a:spcPct val="107000"/>
              </a:lnSpc>
              <a:spcBef>
                <a:spcPts val="0"/>
              </a:spcBef>
              <a:buNone/>
            </a:pPr>
            <a:r>
              <a:rPr lang="en-US"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OMEC </a:t>
            </a:r>
            <a:r>
              <a:rPr lang="ro-RO"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3</a:t>
            </a:r>
            <a:r>
              <a:rPr lang="en-US"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a:t>
            </a:r>
            <a:r>
              <a:rPr lang="ro-RO"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ro-RO"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ro-RO"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a:t>
            </a:r>
            <a:r>
              <a:rPr lang="en-US"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ro-RO"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privind structura anului </a:t>
            </a:r>
            <a:r>
              <a:rPr lang="ro-RO"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şcolar</a:t>
            </a:r>
            <a:r>
              <a:rPr lang="ro-RO"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202</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ro-RO"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-202</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o-RO"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ro-RO" sz="1200" dirty="0"/>
          </a:p>
          <a:p>
            <a:pPr marL="0" marR="0" indent="0" algn="just">
              <a:lnSpc>
                <a:spcPct val="107000"/>
              </a:lnSpc>
              <a:spcBef>
                <a:spcPts val="0"/>
              </a:spcBef>
              <a:spcAft>
                <a:spcPts val="0"/>
              </a:spcAft>
              <a:buNone/>
            </a:pPr>
            <a:r>
              <a:rPr lang="en-US" sz="1900" dirty="0" err="1">
                <a:latin typeface="Times New Roman" panose="02020603050405020304" pitchFamily="18" charset="0"/>
                <a:cs typeface="Times New Roman" panose="02020603050405020304" pitchFamily="18" charset="0"/>
              </a:rPr>
              <a:t>Anul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școlar</a:t>
            </a:r>
            <a:r>
              <a:rPr lang="en-US" sz="1900" dirty="0">
                <a:latin typeface="Times New Roman" panose="02020603050405020304" pitchFamily="18" charset="0"/>
                <a:cs typeface="Times New Roman" panose="02020603050405020304" pitchFamily="18" charset="0"/>
              </a:rPr>
              <a:t> 2024—2025 </a:t>
            </a:r>
            <a:r>
              <a:rPr lang="en-US" sz="1900" dirty="0" err="1">
                <a:latin typeface="Times New Roman" panose="02020603050405020304" pitchFamily="18" charset="0"/>
                <a:cs typeface="Times New Roman" panose="02020603050405020304" pitchFamily="18" charset="0"/>
              </a:rPr>
              <a:t>începe</a:t>
            </a:r>
            <a:r>
              <a:rPr lang="en-US" sz="1900" dirty="0">
                <a:latin typeface="Times New Roman" panose="02020603050405020304" pitchFamily="18" charset="0"/>
                <a:cs typeface="Times New Roman" panose="02020603050405020304" pitchFamily="18" charset="0"/>
              </a:rPr>
              <a:t> la data de 1 </a:t>
            </a:r>
            <a:r>
              <a:rPr lang="en-US" sz="1900" dirty="0" err="1">
                <a:latin typeface="Times New Roman" panose="02020603050405020304" pitchFamily="18" charset="0"/>
                <a:cs typeface="Times New Roman" panose="02020603050405020304" pitchFamily="18" charset="0"/>
              </a:rPr>
              <a:t>septembrie</a:t>
            </a:r>
            <a:r>
              <a:rPr lang="en-US" sz="1900" dirty="0">
                <a:latin typeface="Times New Roman" panose="02020603050405020304" pitchFamily="18" charset="0"/>
                <a:cs typeface="Times New Roman" panose="02020603050405020304" pitchFamily="18" charset="0"/>
              </a:rPr>
              <a:t> 2024, se </a:t>
            </a:r>
            <a:r>
              <a:rPr lang="en-US" sz="1900" dirty="0" err="1">
                <a:latin typeface="Times New Roman" panose="02020603050405020304" pitchFamily="18" charset="0"/>
                <a:cs typeface="Times New Roman" panose="02020603050405020304" pitchFamily="18" charset="0"/>
              </a:rPr>
              <a:t>încheie</a:t>
            </a:r>
            <a:r>
              <a:rPr lang="en-US" sz="1900" dirty="0">
                <a:latin typeface="Times New Roman" panose="02020603050405020304" pitchFamily="18" charset="0"/>
                <a:cs typeface="Times New Roman" panose="02020603050405020304" pitchFamily="18" charset="0"/>
              </a:rPr>
              <a:t> la data de 31 august 2025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are o </a:t>
            </a:r>
            <a:r>
              <a:rPr lang="en-US" sz="1900" dirty="0" err="1">
                <a:latin typeface="Times New Roman" panose="02020603050405020304" pitchFamily="18" charset="0"/>
                <a:cs typeface="Times New Roman" panose="02020603050405020304" pitchFamily="18" charset="0"/>
              </a:rPr>
              <a:t>durată</a:t>
            </a:r>
            <a:r>
              <a:rPr lang="en-US" sz="1900" dirty="0">
                <a:latin typeface="Times New Roman" panose="02020603050405020304" pitchFamily="18" charset="0"/>
                <a:cs typeface="Times New Roman" panose="02020603050405020304" pitchFamily="18" charset="0"/>
              </a:rPr>
              <a:t> de 36 de </a:t>
            </a:r>
            <a:r>
              <a:rPr lang="en-US" sz="1900" dirty="0" err="1">
                <a:latin typeface="Times New Roman" panose="02020603050405020304" pitchFamily="18" charset="0"/>
                <a:cs typeface="Times New Roman" panose="02020603050405020304" pitchFamily="18" charset="0"/>
              </a:rPr>
              <a:t>săptămâni</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cursuri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Cursurile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anului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școlar</a:t>
            </a:r>
            <a:r>
              <a:rPr lang="en-US" sz="1900" dirty="0">
                <a:latin typeface="Times New Roman" panose="02020603050405020304" pitchFamily="18" charset="0"/>
                <a:cs typeface="Times New Roman" panose="02020603050405020304" pitchFamily="18" charset="0"/>
              </a:rPr>
              <a:t> 2025—2026 </a:t>
            </a:r>
            <a:r>
              <a:rPr lang="en-US" sz="1900" dirty="0" err="1">
                <a:latin typeface="Times New Roman" panose="02020603050405020304" pitchFamily="18" charset="0"/>
                <a:cs typeface="Times New Roman" panose="02020603050405020304" pitchFamily="18" charset="0"/>
              </a:rPr>
              <a:t>încep</a:t>
            </a:r>
            <a:r>
              <a:rPr lang="en-US" sz="1900" dirty="0">
                <a:latin typeface="Times New Roman" panose="02020603050405020304" pitchFamily="18" charset="0"/>
                <a:cs typeface="Times New Roman" panose="02020603050405020304" pitchFamily="18" charset="0"/>
              </a:rPr>
              <a:t> la data de 8 </a:t>
            </a:r>
            <a:r>
              <a:rPr lang="en-US" sz="1900" dirty="0" err="1">
                <a:latin typeface="Times New Roman" panose="02020603050405020304" pitchFamily="18" charset="0"/>
                <a:cs typeface="Times New Roman" panose="02020603050405020304" pitchFamily="18" charset="0"/>
              </a:rPr>
              <a:t>septembrie</a:t>
            </a:r>
            <a:r>
              <a:rPr lang="en-US" sz="1900" dirty="0">
                <a:latin typeface="Times New Roman" panose="02020603050405020304" pitchFamily="18" charset="0"/>
                <a:cs typeface="Times New Roman" panose="02020603050405020304" pitchFamily="18" charset="0"/>
              </a:rPr>
              <a:t> 2024.</a:t>
            </a: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1900" dirty="0" err="1">
                <a:latin typeface="Times New Roman" panose="02020603050405020304" pitchFamily="18" charset="0"/>
                <a:cs typeface="Times New Roman" panose="02020603050405020304" pitchFamily="18" charset="0"/>
              </a:rPr>
              <a:t>Programul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național</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Școala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altfel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Programul</a:t>
            </a:r>
            <a:r>
              <a:rPr lang="en-US" sz="1900"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Săptămâna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verde</a:t>
            </a:r>
            <a:r>
              <a:rPr lang="en-US"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se </a:t>
            </a:r>
            <a:r>
              <a:rPr lang="en-US" sz="1900" dirty="0" err="1">
                <a:latin typeface="Times New Roman" panose="02020603050405020304" pitchFamily="18" charset="0"/>
                <a:cs typeface="Times New Roman" panose="02020603050405020304" pitchFamily="18" charset="0"/>
              </a:rPr>
              <a:t>desfășoară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perioada</a:t>
            </a:r>
            <a:r>
              <a:rPr lang="en-US" sz="1900" dirty="0">
                <a:latin typeface="Times New Roman" panose="02020603050405020304" pitchFamily="18" charset="0"/>
                <a:cs typeface="Times New Roman" panose="02020603050405020304" pitchFamily="18" charset="0"/>
              </a:rPr>
              <a:t> 8 </a:t>
            </a:r>
            <a:r>
              <a:rPr lang="en-US" sz="1900" dirty="0" err="1">
                <a:latin typeface="Times New Roman" panose="02020603050405020304" pitchFamily="18" charset="0"/>
                <a:cs typeface="Times New Roman" panose="02020603050405020304" pitchFamily="18" charset="0"/>
              </a:rPr>
              <a:t>septembrie</a:t>
            </a:r>
            <a:r>
              <a:rPr lang="en-US" sz="1900" dirty="0">
                <a:latin typeface="Times New Roman" panose="02020603050405020304" pitchFamily="18" charset="0"/>
                <a:cs typeface="Times New Roman" panose="02020603050405020304" pitchFamily="18" charset="0"/>
              </a:rPr>
              <a:t> 2025—3 </a:t>
            </a:r>
            <a:r>
              <a:rPr lang="en-US" sz="1900" dirty="0" err="1">
                <a:latin typeface="Times New Roman" panose="02020603050405020304" pitchFamily="18" charset="0"/>
                <a:cs typeface="Times New Roman" panose="02020603050405020304" pitchFamily="18" charset="0"/>
              </a:rPr>
              <a:t>aprilie</a:t>
            </a:r>
            <a:r>
              <a:rPr lang="en-US" sz="1900" dirty="0">
                <a:latin typeface="Times New Roman" panose="02020603050405020304" pitchFamily="18" charset="0"/>
                <a:cs typeface="Times New Roman" panose="02020603050405020304" pitchFamily="18" charset="0"/>
              </a:rPr>
              <a:t> 2026,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intervale</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câte</a:t>
            </a:r>
            <a:r>
              <a:rPr lang="en-US" sz="1900" dirty="0">
                <a:latin typeface="Times New Roman" panose="02020603050405020304" pitchFamily="18" charset="0"/>
                <a:cs typeface="Times New Roman" panose="02020603050405020304" pitchFamily="18" charset="0"/>
              </a:rPr>
              <a:t> 5 </a:t>
            </a:r>
            <a:r>
              <a:rPr lang="en-US" sz="1900" dirty="0" err="1">
                <a:latin typeface="Times New Roman" panose="02020603050405020304" pitchFamily="18" charset="0"/>
                <a:cs typeface="Times New Roman" panose="02020603050405020304" pitchFamily="18" charset="0"/>
              </a:rPr>
              <a:t>zile</a:t>
            </a:r>
            <a:r>
              <a:rPr lang="en-US" sz="1900" dirty="0">
                <a:latin typeface="Times New Roman" panose="02020603050405020304" pitchFamily="18" charset="0"/>
                <a:cs typeface="Times New Roman" panose="02020603050405020304" pitchFamily="18" charset="0"/>
              </a:rPr>
              <a:t> consecutive </a:t>
            </a:r>
            <a:r>
              <a:rPr lang="en-US" sz="1900" dirty="0" err="1">
                <a:latin typeface="Times New Roman" panose="02020603050405020304" pitchFamily="18" charset="0"/>
                <a:cs typeface="Times New Roman" panose="02020603050405020304" pitchFamily="18" charset="0"/>
              </a:rPr>
              <a:t>lucrătoare</a:t>
            </a:r>
            <a:r>
              <a:rPr lang="en-US" sz="1900" dirty="0">
                <a:latin typeface="Times New Roman" panose="02020603050405020304" pitchFamily="18" charset="0"/>
                <a:cs typeface="Times New Roman" panose="02020603050405020304" pitchFamily="18" charset="0"/>
              </a:rPr>
              <a:t>, a </a:t>
            </a:r>
            <a:r>
              <a:rPr lang="en-US" sz="1900" dirty="0" err="1">
                <a:latin typeface="Times New Roman" panose="02020603050405020304" pitchFamily="18" charset="0"/>
                <a:cs typeface="Times New Roman" panose="02020603050405020304" pitchFamily="18" charset="0"/>
              </a:rPr>
              <a:t>căror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planificare</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află</a:t>
            </a:r>
            <a:r>
              <a:rPr lang="en-US" sz="1900" dirty="0">
                <a:latin typeface="Times New Roman" panose="02020603050405020304" pitchFamily="18" charset="0"/>
                <a:cs typeface="Times New Roman" panose="02020603050405020304" pitchFamily="18" charset="0"/>
              </a:rPr>
              <a:t> la </a:t>
            </a:r>
            <a:r>
              <a:rPr lang="en-US" sz="1900" dirty="0" err="1">
                <a:latin typeface="Times New Roman" panose="02020603050405020304" pitchFamily="18" charset="0"/>
                <a:cs typeface="Times New Roman" panose="02020603050405020304" pitchFamily="18" charset="0"/>
              </a:rPr>
              <a:t>decizia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unității</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învățământ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Derularea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celor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două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programe</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planifică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intervale</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cursuri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diferite</a:t>
            </a:r>
            <a:r>
              <a:rPr lang="en-US" sz="1900" dirty="0">
                <a:latin typeface="Times New Roman" panose="02020603050405020304" pitchFamily="18" charset="0"/>
                <a:cs typeface="Times New Roman" panose="02020603050405020304" pitchFamily="18" charset="0"/>
              </a:rPr>
              <a:t>. </a:t>
            </a: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1900" dirty="0">
                <a:latin typeface="Times New Roman" panose="02020603050405020304" pitchFamily="18" charset="0"/>
                <a:cs typeface="Times New Roman" panose="02020603050405020304" pitchFamily="18" charset="0"/>
              </a:rPr>
              <a:t>La </a:t>
            </a:r>
            <a:r>
              <a:rPr lang="en-US" sz="1900" dirty="0" err="1">
                <a:latin typeface="Times New Roman" panose="02020603050405020304" pitchFamily="18" charset="0"/>
                <a:cs typeface="Times New Roman" panose="02020603050405020304" pitchFamily="18" charset="0"/>
              </a:rPr>
              <a:t>clasele</a:t>
            </a:r>
            <a:r>
              <a:rPr lang="en-US" sz="1900" dirty="0">
                <a:latin typeface="Times New Roman" panose="02020603050405020304" pitchFamily="18" charset="0"/>
                <a:cs typeface="Times New Roman" panose="02020603050405020304" pitchFamily="18" charset="0"/>
              </a:rPr>
              <a:t> din </a:t>
            </a:r>
            <a:r>
              <a:rPr lang="en-US" sz="1900" dirty="0" err="1">
                <a:latin typeface="Times New Roman" panose="02020603050405020304" pitchFamily="18" charset="0"/>
                <a:cs typeface="Times New Roman" panose="02020603050405020304" pitchFamily="18" charset="0"/>
              </a:rPr>
              <a:t>învățământul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liceal</a:t>
            </a:r>
            <a:r>
              <a:rPr lang="en-US" sz="1900" dirty="0">
                <a:latin typeface="Times New Roman" panose="02020603050405020304" pitchFamily="18" charset="0"/>
                <a:cs typeface="Times New Roman" panose="02020603050405020304" pitchFamily="18" charset="0"/>
              </a:rPr>
              <a:t> — </a:t>
            </a:r>
            <a:r>
              <a:rPr lang="en-US" sz="1900" dirty="0" err="1">
                <a:latin typeface="Times New Roman" panose="02020603050405020304" pitchFamily="18" charset="0"/>
                <a:cs typeface="Times New Roman" panose="02020603050405020304" pitchFamily="18" charset="0"/>
              </a:rPr>
              <a:t>filiera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tehnologică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din </a:t>
            </a:r>
            <a:r>
              <a:rPr lang="en-US" sz="1900" dirty="0" err="1">
                <a:latin typeface="Times New Roman" panose="02020603050405020304" pitchFamily="18" charset="0"/>
                <a:cs typeface="Times New Roman" panose="02020603050405020304" pitchFamily="18" charset="0"/>
              </a:rPr>
              <a:t>învățământul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profesional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perioadele</a:t>
            </a:r>
            <a:r>
              <a:rPr lang="en-US" sz="1900" dirty="0">
                <a:latin typeface="Times New Roman" panose="02020603050405020304" pitchFamily="18" charset="0"/>
                <a:cs typeface="Times New Roman" panose="02020603050405020304" pitchFamily="18" charset="0"/>
              </a:rPr>
              <a:t> dedicate </a:t>
            </a:r>
            <a:r>
              <a:rPr lang="en-US" sz="1900" dirty="0" err="1">
                <a:latin typeface="Times New Roman" panose="02020603050405020304" pitchFamily="18" charset="0"/>
                <a:cs typeface="Times New Roman" panose="02020603050405020304" pitchFamily="18" charset="0"/>
              </a:rPr>
              <a:t>programelor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Școala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altfel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Săptămâna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verde</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organizează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activități</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instruire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practică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urmărind</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scopul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acestor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programe</a:t>
            </a:r>
            <a:r>
              <a:rPr lang="en-US" sz="1900" dirty="0">
                <a:latin typeface="Times New Roman" panose="02020603050405020304" pitchFamily="18" charset="0"/>
                <a:cs typeface="Times New Roman" panose="02020603050405020304" pitchFamily="18" charset="0"/>
              </a:rPr>
              <a:t>. </a:t>
            </a: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endParaRPr lang="ro-RO" sz="1900" dirty="0">
              <a:latin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1900" dirty="0">
                <a:latin typeface="Times New Roman" panose="02020603050405020304" pitchFamily="18" charset="0"/>
                <a:cs typeface="Times New Roman" panose="02020603050405020304" pitchFamily="18" charset="0"/>
              </a:rPr>
              <a:t> La </a:t>
            </a:r>
            <a:r>
              <a:rPr lang="en-US" sz="1900" dirty="0" err="1">
                <a:latin typeface="Times New Roman" panose="02020603050405020304" pitchFamily="18" charset="0"/>
                <a:cs typeface="Times New Roman" panose="02020603050405020304" pitchFamily="18" charset="0"/>
              </a:rPr>
              <a:t>clasele</a:t>
            </a:r>
            <a:r>
              <a:rPr lang="en-US" sz="1900" dirty="0">
                <a:latin typeface="Times New Roman" panose="02020603050405020304" pitchFamily="18" charset="0"/>
                <a:cs typeface="Times New Roman" panose="02020603050405020304" pitchFamily="18" charset="0"/>
              </a:rPr>
              <a:t> din </a:t>
            </a:r>
            <a:r>
              <a:rPr lang="en-US" sz="1900" dirty="0" err="1">
                <a:latin typeface="Times New Roman" panose="02020603050405020304" pitchFamily="18" charset="0"/>
                <a:cs typeface="Times New Roman" panose="02020603050405020304" pitchFamily="18" charset="0"/>
              </a:rPr>
              <a:t>învățământul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postliceal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perioadele</a:t>
            </a:r>
            <a:r>
              <a:rPr lang="en-US" sz="1900" dirty="0">
                <a:latin typeface="Times New Roman" panose="02020603050405020304" pitchFamily="18" charset="0"/>
                <a:cs typeface="Times New Roman" panose="02020603050405020304" pitchFamily="18" charset="0"/>
              </a:rPr>
              <a:t> dedicate </a:t>
            </a:r>
            <a:r>
              <a:rPr lang="en-US" sz="1900" dirty="0" err="1">
                <a:latin typeface="Times New Roman" panose="02020603050405020304" pitchFamily="18" charset="0"/>
                <a:cs typeface="Times New Roman" panose="02020603050405020304" pitchFamily="18" charset="0"/>
              </a:rPr>
              <a:t>programelor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Școala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altfel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Săptămâna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verde</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organizează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activități</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instruire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practic</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eaLnBrk="1" hangingPunct="1">
              <a:lnSpc>
                <a:spcPct val="70000"/>
              </a:lnSpc>
              <a:buClr>
                <a:srgbClr val="FFFF99"/>
              </a:buClr>
              <a:buNone/>
            </a:pPr>
            <a:r>
              <a:rPr lang="ro-RO"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
            </a:r>
            <a:br>
              <a:rPr lang="en-US" sz="1800" dirty="0">
                <a:effectLst/>
                <a:ea typeface="Calibri" panose="020F0502020204030204" pitchFamily="34" charset="0"/>
                <a:cs typeface="Times New Roman" panose="02020603050405020304" pitchFamily="18" charset="0"/>
              </a:rPr>
            </a:br>
            <a:r>
              <a:rPr lang="en-US" altLang="en-US" sz="1800" b="1" dirty="0" err="1">
                <a:latin typeface="Times New Roman" panose="02020603050405020304" pitchFamily="18" charset="0"/>
                <a:cs typeface="Times New Roman" panose="02020603050405020304" pitchFamily="18" charset="0"/>
              </a:rPr>
              <a:t>Anul</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școlar</a:t>
            </a:r>
            <a:r>
              <a:rPr lang="en-US" altLang="en-US" sz="1800" b="1" dirty="0">
                <a:latin typeface="Times New Roman" panose="02020603050405020304" pitchFamily="18" charset="0"/>
                <a:cs typeface="Times New Roman" panose="02020603050405020304" pitchFamily="18" charset="0"/>
              </a:rPr>
              <a:t> 2025 - 2026 se </a:t>
            </a:r>
            <a:r>
              <a:rPr lang="en-US" altLang="en-US" sz="1800" b="1" dirty="0" err="1">
                <a:latin typeface="Times New Roman" panose="02020603050405020304" pitchFamily="18" charset="0"/>
                <a:cs typeface="Times New Roman" panose="02020603050405020304" pitchFamily="18" charset="0"/>
              </a:rPr>
              <a:t>structurează</a:t>
            </a:r>
            <a:r>
              <a:rPr lang="en-US" altLang="en-US" sz="1800" b="1" dirty="0">
                <a:latin typeface="Times New Roman" panose="02020603050405020304" pitchFamily="18" charset="0"/>
                <a:cs typeface="Times New Roman" panose="02020603050405020304" pitchFamily="18" charset="0"/>
              </a:rPr>
              <a:t> pe </a:t>
            </a:r>
            <a:r>
              <a:rPr lang="en-US" altLang="en-US" sz="1800" b="1" dirty="0" err="1">
                <a:latin typeface="Times New Roman" panose="02020603050405020304" pitchFamily="18" charset="0"/>
                <a:cs typeface="Times New Roman" panose="02020603050405020304" pitchFamily="18" charset="0"/>
              </a:rPr>
              <a:t>intervale</a:t>
            </a:r>
            <a:r>
              <a:rPr lang="en-US" altLang="en-US" sz="1800" b="1" dirty="0">
                <a:latin typeface="Times New Roman" panose="02020603050405020304" pitchFamily="18" charset="0"/>
                <a:cs typeface="Times New Roman" panose="02020603050405020304" pitchFamily="18" charset="0"/>
              </a:rPr>
              <a:t> de </a:t>
            </a:r>
            <a:r>
              <a:rPr lang="en-US" altLang="en-US" sz="1800" b="1" dirty="0" err="1">
                <a:latin typeface="Times New Roman" panose="02020603050405020304" pitchFamily="18" charset="0"/>
                <a:cs typeface="Times New Roman" panose="02020603050405020304" pitchFamily="18" charset="0"/>
              </a:rPr>
              <a:t>cursuri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și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intervale</a:t>
            </a:r>
            <a:r>
              <a:rPr lang="en-US" altLang="en-US" sz="1800" b="1" dirty="0">
                <a:latin typeface="Times New Roman" panose="02020603050405020304" pitchFamily="18" charset="0"/>
                <a:cs typeface="Times New Roman" panose="02020603050405020304" pitchFamily="18" charset="0"/>
              </a:rPr>
              <a:t> de </a:t>
            </a:r>
            <a:r>
              <a:rPr lang="en-US" altLang="en-US" sz="1800" b="1" dirty="0" err="1">
                <a:latin typeface="Times New Roman" panose="02020603050405020304" pitchFamily="18" charset="0"/>
                <a:cs typeface="Times New Roman" panose="02020603050405020304" pitchFamily="18" charset="0"/>
              </a:rPr>
              <a:t>vacanță</a:t>
            </a:r>
            <a:r>
              <a:rPr lang="en-US" altLang="en-US" sz="1800" b="1" dirty="0">
                <a:latin typeface="Times New Roman" panose="02020603050405020304" pitchFamily="18" charset="0"/>
                <a:cs typeface="Times New Roman" panose="02020603050405020304" pitchFamily="18" charset="0"/>
              </a:rPr>
              <a:t>.</a:t>
            </a:r>
          </a:p>
          <a:p>
            <a:pPr marL="0" indent="0" algn="ctr" eaLnBrk="1" hangingPunct="1">
              <a:lnSpc>
                <a:spcPct val="70000"/>
              </a:lnSpc>
              <a:buClr>
                <a:srgbClr val="FFFF99"/>
              </a:buClr>
              <a:buNone/>
            </a:pPr>
            <a:endParaRPr lang="en-US" altLang="en-US" sz="1800" b="1" dirty="0">
              <a:latin typeface="Times New Roman" panose="02020603050405020304" pitchFamily="18" charset="0"/>
              <a:cs typeface="Times New Roman" panose="02020603050405020304" pitchFamily="18" charset="0"/>
            </a:endParaRPr>
          </a:p>
          <a:p>
            <a:pPr marL="0" indent="0" algn="ctr" eaLnBrk="1" hangingPunct="1">
              <a:lnSpc>
                <a:spcPct val="70000"/>
              </a:lnSpc>
              <a:buClr>
                <a:srgbClr val="FFFF99"/>
              </a:buClr>
              <a:buNone/>
            </a:pPr>
            <a:r>
              <a:rPr lang="en-US" altLang="en-US" sz="1800" b="1" dirty="0">
                <a:latin typeface="Times New Roman" panose="02020603050405020304" pitchFamily="18" charset="0"/>
                <a:cs typeface="Times New Roman" panose="02020603050405020304" pitchFamily="18" charset="0"/>
              </a:rPr>
              <a:t>OMEC </a:t>
            </a:r>
            <a:r>
              <a:rPr lang="ro-RO" altLang="en-US" sz="1800" b="1" dirty="0">
                <a:latin typeface="Times New Roman" panose="02020603050405020304" pitchFamily="18" charset="0"/>
                <a:cs typeface="Times New Roman" panose="02020603050405020304" pitchFamily="18" charset="0"/>
              </a:rPr>
              <a:t>3</a:t>
            </a:r>
            <a:r>
              <a:rPr lang="en-US" altLang="en-US" sz="1800" b="1" dirty="0">
                <a:latin typeface="Times New Roman" panose="02020603050405020304" pitchFamily="18" charset="0"/>
                <a:cs typeface="Times New Roman" panose="02020603050405020304" pitchFamily="18" charset="0"/>
              </a:rPr>
              <a:t>463</a:t>
            </a:r>
            <a:r>
              <a:rPr lang="ro-RO" altLang="en-US" sz="1800" b="1" dirty="0">
                <a:latin typeface="Times New Roman" panose="02020603050405020304" pitchFamily="18" charset="0"/>
                <a:cs typeface="Times New Roman" panose="02020603050405020304" pitchFamily="18" charset="0"/>
              </a:rPr>
              <a:t>/0</a:t>
            </a:r>
            <a:r>
              <a:rPr lang="en-US" altLang="en-US" sz="1800" b="1" dirty="0">
                <a:latin typeface="Times New Roman" panose="02020603050405020304" pitchFamily="18" charset="0"/>
                <a:cs typeface="Times New Roman" panose="02020603050405020304" pitchFamily="18" charset="0"/>
              </a:rPr>
              <a:t>4</a:t>
            </a:r>
            <a:r>
              <a:rPr lang="ro-RO" altLang="en-US" sz="1800" b="1" dirty="0">
                <a:latin typeface="Times New Roman" panose="02020603050405020304" pitchFamily="18" charset="0"/>
                <a:cs typeface="Times New Roman" panose="02020603050405020304" pitchFamily="18" charset="0"/>
              </a:rPr>
              <a:t>.0</a:t>
            </a:r>
            <a:r>
              <a:rPr lang="en-US" altLang="en-US" sz="1800" b="1" dirty="0">
                <a:latin typeface="Times New Roman" panose="02020603050405020304" pitchFamily="18" charset="0"/>
                <a:cs typeface="Times New Roman" panose="02020603050405020304" pitchFamily="18" charset="0"/>
              </a:rPr>
              <a:t>3.</a:t>
            </a:r>
            <a:r>
              <a:rPr lang="ro-RO" altLang="en-US" sz="1800" b="1" dirty="0">
                <a:latin typeface="Times New Roman" panose="02020603050405020304" pitchFamily="18" charset="0"/>
                <a:cs typeface="Times New Roman" panose="02020603050405020304" pitchFamily="18" charset="0"/>
              </a:rPr>
              <a:t>202</a:t>
            </a:r>
            <a:r>
              <a:rPr lang="en-US" altLang="en-US" sz="1800" b="1" dirty="0">
                <a:latin typeface="Times New Roman" panose="02020603050405020304" pitchFamily="18" charset="0"/>
                <a:cs typeface="Times New Roman" panose="02020603050405020304" pitchFamily="18" charset="0"/>
              </a:rPr>
              <a:t>5 </a:t>
            </a:r>
            <a:r>
              <a:rPr lang="en-US" altLang="en-US" sz="1800" b="1" dirty="0" err="1">
                <a:latin typeface="Times New Roman" panose="02020603050405020304" pitchFamily="18" charset="0"/>
                <a:cs typeface="Times New Roman" panose="02020603050405020304" pitchFamily="18" charset="0"/>
              </a:rPr>
              <a:t>poate</a:t>
            </a:r>
            <a:r>
              <a:rPr lang="en-US" altLang="en-US" sz="1800" b="1" dirty="0">
                <a:latin typeface="Times New Roman" panose="02020603050405020304" pitchFamily="18" charset="0"/>
                <a:cs typeface="Times New Roman" panose="02020603050405020304" pitchFamily="18" charset="0"/>
              </a:rPr>
              <a:t> fi </a:t>
            </a:r>
            <a:r>
              <a:rPr lang="en-US" altLang="en-US" sz="1800" b="1" dirty="0" err="1">
                <a:latin typeface="Times New Roman" panose="02020603050405020304" pitchFamily="18" charset="0"/>
                <a:cs typeface="Times New Roman" panose="02020603050405020304" pitchFamily="18" charset="0"/>
              </a:rPr>
              <a:t>accesat</a:t>
            </a:r>
            <a:r>
              <a:rPr lang="en-US" altLang="en-US" sz="1800" b="1" dirty="0">
                <a:latin typeface="Times New Roman" panose="02020603050405020304" pitchFamily="18" charset="0"/>
                <a:cs typeface="Times New Roman" panose="02020603050405020304" pitchFamily="18" charset="0"/>
              </a:rPr>
              <a:t> la </a:t>
            </a:r>
            <a:r>
              <a:rPr lang="en-US" altLang="en-US" sz="1800" b="1" dirty="0" err="1">
                <a:latin typeface="Times New Roman" panose="02020603050405020304" pitchFamily="18" charset="0"/>
                <a:cs typeface="Times New Roman" panose="02020603050405020304" pitchFamily="18" charset="0"/>
              </a:rPr>
              <a:t>adresa</a:t>
            </a:r>
            <a:r>
              <a:rPr lang="en-US" altLang="en-US" sz="1800" b="1" dirty="0">
                <a:latin typeface="Times New Roman" panose="02020603050405020304" pitchFamily="18" charset="0"/>
                <a:cs typeface="Times New Roman" panose="02020603050405020304" pitchFamily="18" charset="0"/>
              </a:rPr>
              <a:t>:</a:t>
            </a:r>
          </a:p>
          <a:p>
            <a:pPr marL="0" indent="0" algn="ctr" eaLnBrk="1" hangingPunct="1">
              <a:lnSpc>
                <a:spcPct val="70000"/>
              </a:lnSpc>
              <a:buClr>
                <a:srgbClr val="FFFF99"/>
              </a:buClr>
              <a:buNone/>
            </a:pPr>
            <a:endParaRPr lang="ro-RO" altLang="en-US" sz="1800" b="1" dirty="0">
              <a:solidFill>
                <a:srgbClr val="740000"/>
              </a:solidFill>
              <a:latin typeface="Times New Roman" panose="02020603050405020304" pitchFamily="18" charset="0"/>
              <a:cs typeface="Times New Roman" panose="02020603050405020304" pitchFamily="18" charset="0"/>
            </a:endParaRPr>
          </a:p>
          <a:p>
            <a:pPr marL="0" indent="0" algn="ctr">
              <a:lnSpc>
                <a:spcPct val="70000"/>
              </a:lnSpc>
              <a:buNone/>
            </a:pPr>
            <a:r>
              <a:rPr lang="ro-RO" altLang="en-US" sz="1600" b="1" dirty="0">
                <a:solidFill>
                  <a:srgbClr val="74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https://www.edu.ro/sites/default/files/_fi%C8%99iere/Legislatie/2025/OMEC_3463_2025.pdf</a:t>
            </a:r>
            <a:endParaRPr lang="en-US" altLang="en-US" sz="1600" b="1" dirty="0">
              <a:solidFill>
                <a:srgbClr val="74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1698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635000"/>
            <a:ext cx="9423400" cy="601133"/>
          </a:xfrm>
          <a:solidFill>
            <a:srgbClr val="FFC000"/>
          </a:solidFill>
        </p:spPr>
        <p:txBody>
          <a:bodyPr>
            <a:noAutofit/>
          </a:bodyPr>
          <a:lstStyle/>
          <a:p>
            <a:r>
              <a:rPr lang="ro-RO" b="1" dirty="0">
                <a:solidFill>
                  <a:schemeClr val="tx1"/>
                </a:solidFill>
                <a:latin typeface="Times New Roman" panose="02020603050405020304" pitchFamily="18" charset="0"/>
                <a:cs typeface="Times New Roman" panose="02020603050405020304" pitchFamily="18" charset="0"/>
              </a:rPr>
              <a:t>Concursuri naționale</a:t>
            </a:r>
            <a:r>
              <a:rPr lang="ro-RO" dirty="0"/>
              <a:t/>
            </a:r>
            <a:br>
              <a:rPr lang="ro-RO" dirty="0"/>
            </a:br>
            <a:r>
              <a:rPr lang="ro-RO" dirty="0"/>
              <a:t/>
            </a:r>
            <a:br>
              <a:rPr lang="ro-RO" dirty="0"/>
            </a:br>
            <a:endParaRPr lang="ro-RO" dirty="0"/>
          </a:p>
        </p:txBody>
      </p:sp>
      <p:sp>
        <p:nvSpPr>
          <p:cNvPr id="3" name="Content Placeholder 2"/>
          <p:cNvSpPr>
            <a:spLocks noGrp="1"/>
          </p:cNvSpPr>
          <p:nvPr>
            <p:ph idx="1"/>
          </p:nvPr>
        </p:nvSpPr>
        <p:spPr>
          <a:xfrm>
            <a:off x="913774" y="1690688"/>
            <a:ext cx="10363826" cy="4735512"/>
          </a:xfrm>
          <a:prstGeom prst="rect">
            <a:avLst/>
          </a:prstGeom>
        </p:spPr>
        <p:txBody>
          <a:bodyPr>
            <a:normAutofit fontScale="55000" lnSpcReduction="20000"/>
          </a:bodyPr>
          <a:lstStyle/>
          <a:p>
            <a:r>
              <a:rPr lang="ro-RO" sz="4000" dirty="0">
                <a:latin typeface="Times New Roman" panose="02020603050405020304" pitchFamily="18" charset="0"/>
                <a:cs typeface="Times New Roman" panose="02020603050405020304" pitchFamily="18" charset="0"/>
              </a:rPr>
              <a:t>Concurs național de proiecte de mediu</a:t>
            </a:r>
          </a:p>
          <a:p>
            <a:r>
              <a:rPr lang="ro-RO" sz="4000" dirty="0">
                <a:latin typeface="Times New Roman" panose="02020603050405020304" pitchFamily="18" charset="0"/>
                <a:cs typeface="Times New Roman" panose="02020603050405020304" pitchFamily="18" charset="0"/>
              </a:rPr>
              <a:t>Concurs național „Sanitarii pricepuți”</a:t>
            </a:r>
          </a:p>
          <a:p>
            <a:r>
              <a:rPr lang="ro-RO" sz="4000" dirty="0">
                <a:latin typeface="Times New Roman" panose="02020603050405020304" pitchFamily="18" charset="0"/>
                <a:cs typeface="Times New Roman" panose="02020603050405020304" pitchFamily="18" charset="0"/>
              </a:rPr>
              <a:t>Concurs de proiecte antidrog „Împreună”</a:t>
            </a:r>
          </a:p>
          <a:p>
            <a:r>
              <a:rPr lang="ro-RO" sz="4000" dirty="0">
                <a:latin typeface="Times New Roman" panose="02020603050405020304" pitchFamily="18" charset="0"/>
                <a:cs typeface="Times New Roman" panose="02020603050405020304" pitchFamily="18" charset="0"/>
              </a:rPr>
              <a:t>Concursurile naționale „Cu viața mea apăr viața” și „Prietenii Pompierilor”</a:t>
            </a:r>
          </a:p>
          <a:p>
            <a:r>
              <a:rPr lang="ro-RO" sz="4000" dirty="0">
                <a:latin typeface="Times New Roman" panose="02020603050405020304" pitchFamily="18" charset="0"/>
                <a:cs typeface="Times New Roman" panose="02020603050405020304" pitchFamily="18" charset="0"/>
              </a:rPr>
              <a:t>Concurs național „Alege! Este dreptul tău!!”</a:t>
            </a:r>
          </a:p>
          <a:p>
            <a:r>
              <a:rPr lang="ro-RO" sz="4000" dirty="0">
                <a:latin typeface="Times New Roman" panose="02020603050405020304" pitchFamily="18" charset="0"/>
                <a:cs typeface="Times New Roman" panose="02020603050405020304" pitchFamily="18" charset="0"/>
              </a:rPr>
              <a:t>Concurs național „Educație rutieră, educație pentru viață”</a:t>
            </a:r>
          </a:p>
          <a:p>
            <a:r>
              <a:rPr lang="ro-RO" sz="4000" dirty="0">
                <a:latin typeface="Times New Roman" panose="02020603050405020304" pitchFamily="18" charset="0"/>
                <a:cs typeface="Times New Roman" panose="02020603050405020304" pitchFamily="18" charset="0"/>
              </a:rPr>
              <a:t>Concursurile naționale din cadrul SNAC</a:t>
            </a:r>
          </a:p>
          <a:p>
            <a:r>
              <a:rPr lang="ro-RO" sz="4000" dirty="0">
                <a:latin typeface="Times New Roman" panose="02020603050405020304" pitchFamily="18" charset="0"/>
                <a:cs typeface="Times New Roman" panose="02020603050405020304" pitchFamily="18" charset="0"/>
              </a:rPr>
              <a:t>Concurs național de reviste școlare</a:t>
            </a:r>
          </a:p>
          <a:p>
            <a:r>
              <a:rPr lang="ro-RO" sz="4000" dirty="0">
                <a:latin typeface="Times New Roman" panose="02020603050405020304" pitchFamily="18" charset="0"/>
                <a:cs typeface="Times New Roman" panose="02020603050405020304" pitchFamily="18" charset="0"/>
              </a:rPr>
              <a:t>Concurs național „Tinere condeie”</a:t>
            </a:r>
          </a:p>
          <a:p>
            <a:r>
              <a:rPr lang="ro-RO" sz="4000" dirty="0">
                <a:latin typeface="Times New Roman" panose="02020603050405020304" pitchFamily="18" charset="0"/>
                <a:cs typeface="Times New Roman" panose="02020603050405020304" pitchFamily="18" charset="0"/>
              </a:rPr>
              <a:t>Concurs național „Parteneriat în educație, prezent și perspective”</a:t>
            </a:r>
          </a:p>
          <a:p>
            <a:r>
              <a:rPr lang="ro-RO" sz="4000" dirty="0">
                <a:latin typeface="Times New Roman" panose="02020603050405020304" pitchFamily="18" charset="0"/>
                <a:cs typeface="Times New Roman" panose="02020603050405020304" pitchFamily="18" charset="0"/>
              </a:rPr>
              <a:t>Concurs național „Tineri în pădurile Europei”</a:t>
            </a:r>
          </a:p>
          <a:p>
            <a:r>
              <a:rPr lang="ro-RO" sz="4000" dirty="0">
                <a:latin typeface="Times New Roman" panose="02020603050405020304" pitchFamily="18" charset="0"/>
                <a:cs typeface="Times New Roman" panose="02020603050405020304" pitchFamily="18" charset="0"/>
              </a:rPr>
              <a:t>Concurs național „Ia atitudine, spune Stop violenței!”</a:t>
            </a:r>
          </a:p>
          <a:p>
            <a:endParaRPr lang="ro-RO" dirty="0"/>
          </a:p>
        </p:txBody>
      </p:sp>
    </p:spTree>
    <p:extLst>
      <p:ext uri="{BB962C8B-B14F-4D97-AF65-F5344CB8AC3E}">
        <p14:creationId xmlns:p14="http://schemas.microsoft.com/office/powerpoint/2010/main" val="364690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7" y="736600"/>
            <a:ext cx="8873065" cy="635000"/>
          </a:xfrm>
          <a:solidFill>
            <a:srgbClr val="FFC000"/>
          </a:solidFill>
        </p:spPr>
        <p:txBody>
          <a:bodyPr>
            <a:normAutofit fontScale="90000"/>
          </a:bodyPr>
          <a:lstStyle/>
          <a:p>
            <a:r>
              <a:rPr lang="ro-RO" b="1" dirty="0">
                <a:solidFill>
                  <a:schemeClr val="tx1"/>
                </a:solidFill>
                <a:latin typeface="Times New Roman" panose="02020603050405020304" pitchFamily="18" charset="0"/>
                <a:cs typeface="Times New Roman" panose="02020603050405020304" pitchFamily="18" charset="0"/>
              </a:rPr>
              <a:t>Proiecte, parteneriate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activ</a:t>
            </a:r>
            <a:r>
              <a:rPr lang="ro-RO" b="1" dirty="0" err="1">
                <a:solidFill>
                  <a:schemeClr val="tx1"/>
                </a:solidFill>
                <a:latin typeface="Times New Roman" panose="02020603050405020304" pitchFamily="18" charset="0"/>
                <a:cs typeface="Times New Roman" panose="02020603050405020304" pitchFamily="18" charset="0"/>
              </a:rPr>
              <a:t>ități</a:t>
            </a:r>
            <a:r>
              <a:rPr lang="ro-RO" b="1" dirty="0">
                <a:solidFill>
                  <a:schemeClr val="tx1"/>
                </a:solidFill>
                <a:latin typeface="Times New Roman" panose="02020603050405020304" pitchFamily="18" charset="0"/>
                <a:cs typeface="Times New Roman" panose="02020603050405020304" pitchFamily="18" charset="0"/>
              </a:rPr>
              <a:t> extrașcolare</a:t>
            </a:r>
            <a:r>
              <a:rPr lang="ro-RO" dirty="0"/>
              <a:t/>
            </a:r>
            <a:br>
              <a:rPr lang="ro-RO" dirty="0"/>
            </a:br>
            <a:endParaRPr lang="ro-RO" dirty="0"/>
          </a:p>
        </p:txBody>
      </p:sp>
      <p:sp>
        <p:nvSpPr>
          <p:cNvPr id="3" name="Content Placeholder 2"/>
          <p:cNvSpPr>
            <a:spLocks noGrp="1"/>
          </p:cNvSpPr>
          <p:nvPr>
            <p:ph idx="1"/>
          </p:nvPr>
        </p:nvSpPr>
        <p:spPr>
          <a:xfrm>
            <a:off x="1270000" y="1566333"/>
            <a:ext cx="9470278" cy="4809067"/>
          </a:xfrm>
          <a:prstGeom prst="rect">
            <a:avLst/>
          </a:prstGeo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20</a:t>
            </a: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septembrie – Ziua de Curățenie Națională – </a:t>
            </a:r>
            <a:r>
              <a:rPr lang="ro-RO" dirty="0" smtClean="0">
                <a:latin typeface="Times New Roman" panose="02020603050405020304" pitchFamily="18" charset="0"/>
                <a:cs typeface="Times New Roman" panose="02020603050405020304" pitchFamily="18" charset="0"/>
              </a:rPr>
              <a:t>202</a:t>
            </a:r>
            <a:r>
              <a:rPr lang="en-US" dirty="0" smtClean="0">
                <a:latin typeface="Times New Roman" panose="02020603050405020304" pitchFamily="18" charset="0"/>
                <a:cs typeface="Times New Roman" panose="02020603050405020304" pitchFamily="18" charset="0"/>
              </a:rPr>
              <a:t>5</a:t>
            </a: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Asociația </a:t>
            </a:r>
            <a:r>
              <a:rPr lang="ro-RO" dirty="0" err="1">
                <a:latin typeface="Times New Roman" panose="02020603050405020304" pitchFamily="18" charset="0"/>
                <a:cs typeface="Times New Roman" panose="02020603050405020304" pitchFamily="18" charset="0"/>
              </a:rPr>
              <a:t>Let</a:t>
            </a:r>
            <a:r>
              <a:rPr lang="en-GB"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s Do It, Romania! </a:t>
            </a:r>
          </a:p>
          <a:p>
            <a:r>
              <a:rPr lang="ro-RO" dirty="0">
                <a:latin typeface="Times New Roman" panose="02020603050405020304" pitchFamily="18" charset="0"/>
                <a:cs typeface="Times New Roman" panose="02020603050405020304" pitchFamily="18" charset="0"/>
              </a:rPr>
              <a:t>Campania Națională 19 Zile de activism în prevenirea abuzurilor și violențelor asupra copiilor și tinerilor</a:t>
            </a:r>
          </a:p>
          <a:p>
            <a:r>
              <a:rPr lang="ro-RO" dirty="0">
                <a:latin typeface="Times New Roman" panose="02020603050405020304" pitchFamily="18" charset="0"/>
                <a:cs typeface="Times New Roman" panose="02020603050405020304" pitchFamily="18" charset="0"/>
              </a:rPr>
              <a:t>Festivalul „Bucuria Lecturii”</a:t>
            </a:r>
          </a:p>
          <a:p>
            <a:r>
              <a:rPr lang="ro-RO" dirty="0">
                <a:latin typeface="Times New Roman" panose="02020603050405020304" pitchFamily="18" charset="0"/>
                <a:cs typeface="Times New Roman" panose="02020603050405020304" pitchFamily="18" charset="0"/>
              </a:rPr>
              <a:t>ENGIE România și „</a:t>
            </a:r>
            <a:r>
              <a:rPr lang="ro-RO" dirty="0" err="1">
                <a:latin typeface="Times New Roman" panose="02020603050405020304" pitchFamily="18" charset="0"/>
                <a:cs typeface="Times New Roman" panose="02020603050405020304" pitchFamily="18" charset="0"/>
              </a:rPr>
              <a:t>Hands</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Across</a:t>
            </a:r>
            <a:r>
              <a:rPr lang="ro-RO" dirty="0">
                <a:latin typeface="Times New Roman" panose="02020603050405020304" pitchFamily="18" charset="0"/>
                <a:cs typeface="Times New Roman" panose="02020603050405020304" pitchFamily="18" charset="0"/>
              </a:rPr>
              <a:t> Romania” - „Întâlnire cu energia”</a:t>
            </a:r>
          </a:p>
          <a:p>
            <a:r>
              <a:rPr lang="ro-RO" dirty="0" err="1">
                <a:latin typeface="Times New Roman" panose="02020603050405020304" pitchFamily="18" charset="0"/>
                <a:cs typeface="Times New Roman" panose="02020603050405020304" pitchFamily="18" charset="0"/>
              </a:rPr>
              <a:t>Maspex</a:t>
            </a:r>
            <a:r>
              <a:rPr lang="ro-RO" dirty="0">
                <a:latin typeface="Times New Roman" panose="02020603050405020304" pitchFamily="18" charset="0"/>
                <a:cs typeface="Times New Roman" panose="02020603050405020304" pitchFamily="18" charset="0"/>
              </a:rPr>
              <a:t> Romania – </a:t>
            </a:r>
            <a:r>
              <a:rPr lang="ro-RO" dirty="0" err="1">
                <a:latin typeface="Times New Roman" panose="02020603050405020304" pitchFamily="18" charset="0"/>
                <a:cs typeface="Times New Roman" panose="02020603050405020304" pitchFamily="18" charset="0"/>
              </a:rPr>
              <a:t>Tedi</a:t>
            </a:r>
            <a:r>
              <a:rPr lang="ro-RO" dirty="0">
                <a:latin typeface="Times New Roman" panose="02020603050405020304" pitchFamily="18" charset="0"/>
                <a:cs typeface="Times New Roman" panose="02020603050405020304" pitchFamily="18" charset="0"/>
              </a:rPr>
              <a:t>, Școala Siguranței – pentru elevii clasa I</a:t>
            </a:r>
          </a:p>
          <a:p>
            <a:r>
              <a:rPr lang="ro-RO" dirty="0" err="1">
                <a:latin typeface="Times New Roman" panose="02020603050405020304" pitchFamily="18" charset="0"/>
                <a:cs typeface="Times New Roman" panose="02020603050405020304" pitchFamily="18" charset="0"/>
              </a:rPr>
              <a:t>Maspex</a:t>
            </a:r>
            <a:r>
              <a:rPr lang="ro-RO" dirty="0">
                <a:latin typeface="Times New Roman" panose="02020603050405020304" pitchFamily="18" charset="0"/>
                <a:cs typeface="Times New Roman" panose="02020603050405020304" pitchFamily="18" charset="0"/>
              </a:rPr>
              <a:t> România – </a:t>
            </a:r>
            <a:r>
              <a:rPr lang="ro-RO" dirty="0" err="1">
                <a:latin typeface="Times New Roman" panose="02020603050405020304" pitchFamily="18" charset="0"/>
                <a:cs typeface="Times New Roman" panose="02020603050405020304" pitchFamily="18" charset="0"/>
              </a:rPr>
              <a:t>Tedi</a:t>
            </a:r>
            <a:r>
              <a:rPr lang="ro-RO" dirty="0">
                <a:latin typeface="Times New Roman" panose="02020603050405020304" pitchFamily="18" charset="0"/>
                <a:cs typeface="Times New Roman" panose="02020603050405020304" pitchFamily="18" charset="0"/>
              </a:rPr>
              <a:t> și </a:t>
            </a:r>
            <a:r>
              <a:rPr lang="en-US" dirty="0" err="1" smtClean="0">
                <a:latin typeface="Times New Roman" panose="02020603050405020304" pitchFamily="18" charset="0"/>
                <a:cs typeface="Times New Roman" panose="02020603050405020304" pitchFamily="18" charset="0"/>
              </a:rPr>
              <a:t>pr</a:t>
            </a:r>
            <a:r>
              <a:rPr lang="ro-RO" dirty="0" err="1" smtClean="0">
                <a:latin typeface="Times New Roman" panose="02020603050405020304" pitchFamily="18" charset="0"/>
                <a:cs typeface="Times New Roman" panose="02020603050405020304" pitchFamily="18" charset="0"/>
              </a:rPr>
              <a:t>ietenii</a:t>
            </a: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naturii – învățământ preșcolar</a:t>
            </a:r>
          </a:p>
          <a:p>
            <a:r>
              <a:rPr lang="ro-RO" dirty="0">
                <a:latin typeface="Times New Roman" panose="02020603050405020304" pitchFamily="18" charset="0"/>
                <a:cs typeface="Times New Roman" panose="02020603050405020304" pitchFamily="18" charset="0"/>
              </a:rPr>
              <a:t>Asociația EDIT – Programul națională de siguranță în școli (PNSS)</a:t>
            </a:r>
          </a:p>
          <a:p>
            <a:r>
              <a:rPr lang="ro-RO" dirty="0">
                <a:latin typeface="Times New Roman" panose="02020603050405020304" pitchFamily="18" charset="0"/>
                <a:cs typeface="Times New Roman" panose="02020603050405020304" pitchFamily="18" charset="0"/>
              </a:rPr>
              <a:t>Fundația Noi orizonturi – 6 proiecte distincte</a:t>
            </a:r>
          </a:p>
          <a:p>
            <a:r>
              <a:rPr lang="ro-RO" dirty="0">
                <a:latin typeface="Times New Roman" panose="02020603050405020304" pitchFamily="18" charset="0"/>
                <a:cs typeface="Times New Roman" panose="02020603050405020304" pitchFamily="18" charset="0"/>
              </a:rPr>
              <a:t>Organizația Națională Cercetașii României</a:t>
            </a:r>
          </a:p>
          <a:p>
            <a:r>
              <a:rPr lang="ro-RO" dirty="0">
                <a:latin typeface="Times New Roman" panose="02020603050405020304" pitchFamily="18" charset="0"/>
                <a:cs typeface="Times New Roman" panose="02020603050405020304" pitchFamily="18" charset="0"/>
              </a:rPr>
              <a:t>Asociația Cluburilor </a:t>
            </a:r>
            <a:r>
              <a:rPr lang="ro-RO" dirty="0" err="1">
                <a:latin typeface="Times New Roman" panose="02020603050405020304" pitchFamily="18" charset="0"/>
                <a:cs typeface="Times New Roman" panose="02020603050405020304" pitchFamily="18" charset="0"/>
              </a:rPr>
              <a:t>Lions</a:t>
            </a:r>
            <a:r>
              <a:rPr lang="ro-RO" dirty="0">
                <a:latin typeface="Times New Roman" panose="02020603050405020304" pitchFamily="18" charset="0"/>
                <a:cs typeface="Times New Roman" panose="02020603050405020304" pitchFamily="18" charset="0"/>
              </a:rPr>
              <a:t> District 124 România (</a:t>
            </a:r>
            <a:r>
              <a:rPr lang="ro-RO" dirty="0" err="1">
                <a:latin typeface="Times New Roman" panose="02020603050405020304" pitchFamily="18" charset="0"/>
                <a:cs typeface="Times New Roman" panose="02020603050405020304" pitchFamily="18" charset="0"/>
              </a:rPr>
              <a:t>Lions</a:t>
            </a:r>
            <a:r>
              <a:rPr lang="ro-RO" dirty="0">
                <a:latin typeface="Times New Roman" panose="02020603050405020304" pitchFamily="18" charset="0"/>
                <a:cs typeface="Times New Roman" panose="02020603050405020304" pitchFamily="18" charset="0"/>
              </a:rPr>
              <a:t> D124 RO)</a:t>
            </a:r>
          </a:p>
          <a:p>
            <a:r>
              <a:rPr lang="ro-RO" dirty="0">
                <a:latin typeface="Times New Roman" panose="02020603050405020304" pitchFamily="18" charset="0"/>
                <a:cs typeface="Times New Roman" panose="02020603050405020304" pitchFamily="18" charset="0"/>
              </a:rPr>
              <a:t>Asociația Valorile Neamului </a:t>
            </a:r>
          </a:p>
          <a:p>
            <a:r>
              <a:rPr lang="ro-RO" dirty="0">
                <a:latin typeface="Times New Roman" panose="02020603050405020304" pitchFamily="18" charset="0"/>
                <a:cs typeface="Times New Roman" panose="02020603050405020304" pitchFamily="18" charset="0"/>
              </a:rPr>
              <a:t>Fundația World Vision România</a:t>
            </a: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35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6" y="592667"/>
            <a:ext cx="9389533" cy="677333"/>
          </a:xfrm>
          <a:solidFill>
            <a:srgbClr val="FFC000"/>
          </a:solidFill>
        </p:spPr>
        <p:txBody>
          <a:bodyPr>
            <a:normAutofit/>
          </a:bodyPr>
          <a:lstStyle/>
          <a:p>
            <a:r>
              <a:rPr lang="ro-RO" b="1" dirty="0">
                <a:solidFill>
                  <a:schemeClr val="tx1"/>
                </a:solidFill>
                <a:latin typeface="Times New Roman" panose="02020603050405020304" pitchFamily="18" charset="0"/>
                <a:cs typeface="Times New Roman" panose="02020603050405020304" pitchFamily="18" charset="0"/>
              </a:rPr>
              <a:t>AVIZE activități extrașcolare</a:t>
            </a:r>
          </a:p>
        </p:txBody>
      </p:sp>
      <p:sp>
        <p:nvSpPr>
          <p:cNvPr id="3" name="Content Placeholder 2"/>
          <p:cNvSpPr>
            <a:spLocks noGrp="1"/>
          </p:cNvSpPr>
          <p:nvPr>
            <p:ph idx="1"/>
          </p:nvPr>
        </p:nvSpPr>
        <p:spPr>
          <a:xfrm>
            <a:off x="913774" y="1690688"/>
            <a:ext cx="10363826" cy="4100511"/>
          </a:xfrm>
          <a:prstGeom prst="rect">
            <a:avLst/>
          </a:prstGeom>
        </p:spPr>
        <p:txBody>
          <a:bodyPr>
            <a:normAutofit fontScale="92500" lnSpcReduction="10000"/>
          </a:bodyPr>
          <a:lstStyle/>
          <a:p>
            <a:r>
              <a:rPr lang="ro-RO" sz="2400" b="1" dirty="0">
                <a:latin typeface="Times New Roman" panose="02020603050405020304" pitchFamily="18" charset="0"/>
                <a:cs typeface="Times New Roman" panose="02020603050405020304" pitchFamily="18" charset="0"/>
              </a:rPr>
              <a:t>Asociația VOLENS – „Patrula de reciclare”</a:t>
            </a:r>
          </a:p>
          <a:p>
            <a:r>
              <a:rPr lang="ro-RO" sz="2400" b="1" dirty="0">
                <a:latin typeface="Times New Roman" panose="02020603050405020304" pitchFamily="18" charset="0"/>
                <a:cs typeface="Times New Roman" panose="02020603050405020304" pitchFamily="18" charset="0"/>
              </a:rPr>
              <a:t>Asociația Sărbătoarea Gustului – Bun pentru gust, bun pentru sănătate, bun pentru planetă!</a:t>
            </a:r>
          </a:p>
          <a:p>
            <a:r>
              <a:rPr lang="en-US" sz="2400" b="1" i="0" u="none" strike="noStrike" baseline="0" dirty="0">
                <a:solidFill>
                  <a:srgbClr val="000000"/>
                </a:solidFill>
                <a:latin typeface="Times New Roman" panose="02020603050405020304" pitchFamily="18" charset="0"/>
                <a:cs typeface="Times New Roman" panose="02020603050405020304" pitchFamily="18" charset="0"/>
              </a:rPr>
              <a:t> RLG REBAT Romania SRL</a:t>
            </a:r>
            <a:r>
              <a:rPr lang="ro-RO" sz="2400" b="1" dirty="0">
                <a:latin typeface="Times New Roman" panose="02020603050405020304" pitchFamily="18" charset="0"/>
                <a:cs typeface="Times New Roman" panose="02020603050405020304" pitchFamily="18" charset="0"/>
              </a:rPr>
              <a:t> – Olimpiada deșeurilor</a:t>
            </a:r>
          </a:p>
          <a:p>
            <a:r>
              <a:rPr lang="ro-RO" sz="2400" b="1" dirty="0">
                <a:latin typeface="Times New Roman" panose="02020603050405020304" pitchFamily="18" charset="0"/>
                <a:cs typeface="Times New Roman" panose="02020603050405020304" pitchFamily="18" charset="0"/>
              </a:rPr>
              <a:t>P</a:t>
            </a:r>
            <a:r>
              <a:rPr lang="en-US" sz="2400" b="1" dirty="0" err="1">
                <a:latin typeface="Times New Roman" panose="02020603050405020304" pitchFamily="18" charset="0"/>
                <a:cs typeface="Times New Roman" panose="02020603050405020304" pitchFamily="18" charset="0"/>
              </a:rPr>
              <a:t>rogramul</a:t>
            </a:r>
            <a:r>
              <a:rPr lang="en-US" sz="2400" b="1" dirty="0">
                <a:latin typeface="Times New Roman" panose="02020603050405020304" pitchFamily="18" charset="0"/>
                <a:cs typeface="Times New Roman" panose="02020603050405020304" pitchFamily="18" charset="0"/>
              </a:rPr>
              <a:t> Always</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informare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tinerelor</a:t>
            </a:r>
            <a:r>
              <a:rPr lang="ro-RO" sz="2400" dirty="0">
                <a:latin typeface="Times New Roman" panose="02020603050405020304" pitchFamily="18" charset="0"/>
                <a:cs typeface="Times New Roman" panose="02020603050405020304" pitchFamily="18" charset="0"/>
              </a:rPr>
              <a:t>/tinerilor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aflate</a:t>
            </a:r>
            <a:r>
              <a:rPr lang="ro-RO" sz="2400" dirty="0">
                <a:latin typeface="Times New Roman" panose="02020603050405020304" pitchFamily="18" charset="0"/>
                <a:cs typeface="Times New Roman" panose="02020603050405020304" pitchFamily="18" charset="0"/>
              </a:rPr>
              <a:t>/ți</a:t>
            </a:r>
            <a:r>
              <a:rPr lang="en-US" sz="2400" dirty="0">
                <a:latin typeface="Times New Roman" panose="02020603050405020304" pitchFamily="18" charset="0"/>
                <a:cs typeface="Times New Roman" panose="02020603050405020304" pitchFamily="18" charset="0"/>
              </a:rPr>
              <a:t> la v</a:t>
            </a:r>
            <a:r>
              <a:rPr lang="ro-RO" sz="2400" dirty="0">
                <a:latin typeface="Times New Roman" panose="02020603050405020304" pitchFamily="18" charset="0"/>
                <a:cs typeface="Times New Roman" panose="02020603050405020304" pitchFamily="18" charset="0"/>
              </a:rPr>
              <a:t>â</a:t>
            </a:r>
            <a:r>
              <a:rPr lang="en-US" sz="2400" dirty="0" err="1">
                <a:latin typeface="Times New Roman" panose="02020603050405020304" pitchFamily="18" charset="0"/>
                <a:cs typeface="Times New Roman" panose="02020603050405020304" pitchFamily="18" charset="0"/>
              </a:rPr>
              <a:t>rsta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pubert</a:t>
            </a:r>
            <a:r>
              <a:rPr lang="ro-RO" sz="2400" dirty="0" err="1">
                <a:latin typeface="Times New Roman" panose="02020603050405020304" pitchFamily="18" charset="0"/>
                <a:cs typeface="Times New Roman" panose="02020603050405020304" pitchFamily="18" charset="0"/>
              </a:rPr>
              <a:t>ăț</a:t>
            </a:r>
            <a:r>
              <a:rPr lang="en-US" sz="2400" dirty="0">
                <a:latin typeface="Times New Roman" panose="02020603050405020304" pitchFamily="18" charset="0"/>
                <a:cs typeface="Times New Roman" panose="02020603050405020304" pitchFamily="18" charset="0"/>
              </a:rPr>
              <a:t>ii</a:t>
            </a:r>
            <a:r>
              <a:rPr lang="ro-RO"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(P&amp;G)</a:t>
            </a:r>
            <a:endParaRPr lang="ro-RO"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Unilever</a:t>
            </a:r>
            <a:r>
              <a:rPr lang="en-US"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program educațional „</a:t>
            </a:r>
            <a:r>
              <a:rPr lang="ro-RO" sz="2400" i="1" dirty="0">
                <a:latin typeface="Times New Roman" panose="02020603050405020304" pitchFamily="18" charset="0"/>
                <a:cs typeface="Times New Roman" panose="02020603050405020304" pitchFamily="18" charset="0"/>
              </a:rPr>
              <a:t>Ai încredere în tine</a:t>
            </a:r>
            <a:r>
              <a:rPr lang="ro-RO" sz="2400" dirty="0">
                <a:latin typeface="Times New Roman" panose="02020603050405020304" pitchFamily="18" charset="0"/>
                <a:cs typeface="Times New Roman" panose="02020603050405020304" pitchFamily="18" charset="0"/>
              </a:rPr>
              <a:t>” </a:t>
            </a:r>
          </a:p>
          <a:p>
            <a:r>
              <a:rPr lang="ro-RO" sz="2400" b="1" dirty="0">
                <a:effectLst/>
                <a:latin typeface="Times New Roman" panose="02020603050405020304" pitchFamily="18" charset="0"/>
                <a:ea typeface="Calibri" panose="020F0502020204030204" pitchFamily="34" charset="0"/>
                <a:cs typeface="Times New Roman" panose="02020603050405020304" pitchFamily="18" charset="0"/>
              </a:rPr>
              <a:t>Asociația Română de Educație în Alergii (AREA) – proiectul ”</a:t>
            </a:r>
            <a:r>
              <a:rPr lang="ro-RO" sz="2400" b="1" dirty="0" err="1">
                <a:effectLst/>
                <a:latin typeface="Times New Roman" panose="02020603050405020304" pitchFamily="18" charset="0"/>
                <a:ea typeface="Calibri" panose="020F0502020204030204" pitchFamily="34" charset="0"/>
                <a:cs typeface="Times New Roman" panose="02020603050405020304" pitchFamily="18" charset="0"/>
              </a:rPr>
              <a:t>Alergino</a:t>
            </a:r>
            <a:r>
              <a:rPr lang="ro-RO"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r>
              <a:rPr lang="ro-RO" sz="2400" b="1" dirty="0" err="1">
                <a:latin typeface="Times New Roman" panose="02020603050405020304" pitchFamily="18" charset="0"/>
                <a:cs typeface="Times New Roman" panose="02020603050405020304" pitchFamily="18" charset="0"/>
              </a:rPr>
              <a:t>Domestos</a:t>
            </a:r>
            <a:r>
              <a:rPr lang="ro-RO" sz="2400" dirty="0">
                <a:latin typeface="Times New Roman" panose="02020603050405020304" pitchFamily="18" charset="0"/>
                <a:cs typeface="Times New Roman" panose="02020603050405020304" pitchFamily="18" charset="0"/>
              </a:rPr>
              <a:t> – posibil să continue</a:t>
            </a:r>
          </a:p>
          <a:p>
            <a:r>
              <a:rPr lang="ro-RO" sz="2400" dirty="0">
                <a:latin typeface="Times New Roman" panose="02020603050405020304" pitchFamily="18" charset="0"/>
                <a:cs typeface="Times New Roman" panose="02020603050405020304" pitchFamily="18" charset="0"/>
              </a:rPr>
              <a:t>Alte avize ....</a:t>
            </a:r>
            <a:endParaRPr lang="en-US" sz="2400"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722603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1199"/>
            <a:ext cx="9296400" cy="694267"/>
          </a:xfrm>
          <a:solidFill>
            <a:srgbClr val="FFC000"/>
          </a:solidFill>
        </p:spPr>
        <p:txBody>
          <a:bodyPr/>
          <a:lstStyle/>
          <a:p>
            <a:r>
              <a:rPr lang="ro-RO" b="1" dirty="0">
                <a:solidFill>
                  <a:schemeClr val="tx1"/>
                </a:solidFill>
                <a:latin typeface="Times New Roman" panose="02020603050405020304" pitchFamily="18" charset="0"/>
                <a:cs typeface="Times New Roman" panose="02020603050405020304" pitchFamily="18" charset="0"/>
              </a:rPr>
              <a:t>Raportări anuale – în drive</a:t>
            </a:r>
          </a:p>
        </p:txBody>
      </p:sp>
      <p:sp>
        <p:nvSpPr>
          <p:cNvPr id="3" name="Content Placeholder 2"/>
          <p:cNvSpPr>
            <a:spLocks noGrp="1"/>
          </p:cNvSpPr>
          <p:nvPr>
            <p:ph idx="1"/>
          </p:nvPr>
        </p:nvSpPr>
        <p:spPr>
          <a:xfrm>
            <a:off x="414867" y="2367092"/>
            <a:ext cx="10862733" cy="3424107"/>
          </a:xfrm>
          <a:prstGeom prst="rect">
            <a:avLst/>
          </a:prstGeom>
        </p:spPr>
        <p:txBody>
          <a:bodyPr>
            <a:normAutofit/>
          </a:bodyPr>
          <a:lstStyle/>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1. Privind activitățile de prevenire a consumului de droguri </a:t>
            </a:r>
          </a:p>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2. Privind activitățile de prevenire a traficului de persoane</a:t>
            </a:r>
          </a:p>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3. Privind măsurile de sprijin acordate copiilor cu părinți plecați la muncă în străinătate</a:t>
            </a:r>
          </a:p>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4. Privind planificarea exercițiilor de simulare a situațiilor de urgență</a:t>
            </a:r>
          </a:p>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5. Activitățile pe Planul de combatere a violenței</a:t>
            </a:r>
          </a:p>
          <a:p>
            <a:pPr marL="361950" lvl="1" indent="31750">
              <a:buNone/>
              <a:tabLst>
                <a:tab pos="361950" algn="l"/>
              </a:tabLst>
              <a:defRPr/>
            </a:pPr>
            <a:r>
              <a:rPr lang="ro-RO" sz="2400" dirty="0">
                <a:latin typeface="Times New Roman" panose="02020603050405020304" pitchFamily="18" charset="0"/>
                <a:cs typeface="Times New Roman" panose="02020603050405020304" pitchFamily="18" charset="0"/>
              </a:rPr>
              <a:t>6. Implementarea proiectului „Împreună prindem curaj”</a:t>
            </a:r>
          </a:p>
        </p:txBody>
      </p:sp>
    </p:spTree>
    <p:extLst>
      <p:ext uri="{BB962C8B-B14F-4D97-AF65-F5344CB8AC3E}">
        <p14:creationId xmlns:p14="http://schemas.microsoft.com/office/powerpoint/2010/main" val="41294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482599"/>
            <a:ext cx="9457267" cy="973668"/>
          </a:xfrm>
          <a:solidFill>
            <a:srgbClr val="FFC000"/>
          </a:solidFill>
        </p:spPr>
        <p:txBody>
          <a:bodyPr>
            <a:noAutofit/>
          </a:bodyPr>
          <a:lstStyle/>
          <a:p>
            <a:pPr algn="ctr"/>
            <a:r>
              <a:rPr lang="ro-RO" sz="2800" b="1" dirty="0">
                <a:solidFill>
                  <a:srgbClr val="002060"/>
                </a:solidFill>
                <a:latin typeface="Times New Roman" panose="02020603050405020304" pitchFamily="18" charset="0"/>
                <a:cs typeface="Times New Roman" panose="02020603050405020304" pitchFamily="18" charset="0"/>
              </a:rPr>
              <a:t>Documente ale directorilor de palate și cluburi ale elevilor</a:t>
            </a:r>
            <a:br>
              <a:rPr lang="ro-RO" sz="2800" b="1" dirty="0">
                <a:solidFill>
                  <a:srgbClr val="002060"/>
                </a:solidFill>
                <a:latin typeface="Times New Roman" panose="02020603050405020304" pitchFamily="18" charset="0"/>
                <a:cs typeface="Times New Roman" panose="02020603050405020304" pitchFamily="18" charset="0"/>
              </a:rPr>
            </a:br>
            <a:r>
              <a:rPr lang="ro-RO" sz="2800" b="1" dirty="0">
                <a:solidFill>
                  <a:srgbClr val="002060"/>
                </a:solidFill>
                <a:latin typeface="Times New Roman" panose="02020603050405020304" pitchFamily="18" charset="0"/>
                <a:cs typeface="Times New Roman" panose="02020603050405020304" pitchFamily="18" charset="0"/>
              </a:rPr>
              <a:t> (monitorizate de inspectorul educativ)</a:t>
            </a:r>
            <a:br>
              <a:rPr lang="ro-RO" sz="2800" b="1" dirty="0">
                <a:solidFill>
                  <a:srgbClr val="002060"/>
                </a:solidFill>
                <a:latin typeface="Times New Roman" panose="02020603050405020304" pitchFamily="18" charset="0"/>
                <a:cs typeface="Times New Roman" panose="02020603050405020304" pitchFamily="18" charset="0"/>
              </a:rPr>
            </a:br>
            <a:endParaRPr lang="ro-RO"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8000" y="1397000"/>
            <a:ext cx="9575800" cy="4779963"/>
          </a:xfrm>
        </p:spPr>
        <p:txBody>
          <a:bodyPr>
            <a:normAutofit fontScale="47500" lnSpcReduction="20000"/>
          </a:bodyPr>
          <a:lstStyle/>
          <a:p>
            <a:pPr marL="265176" indent="-265176">
              <a:lnSpc>
                <a:spcPct val="80000"/>
              </a:lnSpc>
              <a:buNone/>
              <a:defRPr/>
            </a:pPr>
            <a:endParaRPr lang="ro-RO" dirty="0"/>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Proiectul de dezvoltare al PC/CC (procese verbale  CP </a:t>
            </a:r>
            <a:r>
              <a:rPr lang="ro-RO" sz="3800" dirty="0" err="1">
                <a:latin typeface="Times New Roman" panose="02020603050405020304" pitchFamily="18" charset="0"/>
                <a:cs typeface="Times New Roman" panose="02020603050405020304" pitchFamily="18" charset="0"/>
              </a:rPr>
              <a:t>şi</a:t>
            </a:r>
            <a:r>
              <a:rPr lang="ro-RO" sz="3800" dirty="0">
                <a:latin typeface="Times New Roman" panose="02020603050405020304" pitchFamily="18" charset="0"/>
                <a:cs typeface="Times New Roman" panose="02020603050405020304" pitchFamily="18" charset="0"/>
              </a:rPr>
              <a:t> avizat în CA)</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Curriculum </a:t>
            </a:r>
            <a:r>
              <a:rPr lang="ro-RO" sz="3800" dirty="0" err="1">
                <a:latin typeface="Times New Roman" panose="02020603050405020304" pitchFamily="18" charset="0"/>
                <a:cs typeface="Times New Roman" panose="02020603050405020304" pitchFamily="18" charset="0"/>
              </a:rPr>
              <a:t>şcolar</a:t>
            </a:r>
            <a:r>
              <a:rPr lang="ro-RO" sz="3800" dirty="0">
                <a:latin typeface="Times New Roman" panose="02020603050405020304" pitchFamily="18" charset="0"/>
                <a:cs typeface="Times New Roman" panose="02020603050405020304" pitchFamily="18" charset="0"/>
              </a:rPr>
              <a:t>/planificări avizate</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Oferta educațională/curriculară</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Orar/condică de </a:t>
            </a:r>
            <a:r>
              <a:rPr lang="ro-RO" sz="3800" dirty="0" err="1">
                <a:latin typeface="Times New Roman" panose="02020603050405020304" pitchFamily="18" charset="0"/>
                <a:cs typeface="Times New Roman" panose="02020603050405020304" pitchFamily="18" charset="0"/>
              </a:rPr>
              <a:t>prezenţă</a:t>
            </a:r>
            <a:endParaRPr lang="ro-RO" sz="3800" dirty="0">
              <a:latin typeface="Times New Roman" panose="02020603050405020304" pitchFamily="18" charset="0"/>
              <a:cs typeface="Times New Roman" panose="02020603050405020304" pitchFamily="18" charset="0"/>
            </a:endParaRP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Comisii cu caracter permanent </a:t>
            </a:r>
            <a:r>
              <a:rPr lang="ro-RO" sz="3800" dirty="0" err="1">
                <a:latin typeface="Times New Roman" panose="02020603050405020304" pitchFamily="18" charset="0"/>
                <a:cs typeface="Times New Roman" panose="02020603050405020304" pitchFamily="18" charset="0"/>
              </a:rPr>
              <a:t>şi</a:t>
            </a:r>
            <a:r>
              <a:rPr lang="ro-RO" sz="3800" dirty="0">
                <a:latin typeface="Times New Roman" panose="02020603050405020304" pitchFamily="18" charset="0"/>
                <a:cs typeface="Times New Roman" panose="02020603050405020304" pitchFamily="18" charset="0"/>
              </a:rPr>
              <a:t> temporar/decizii</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Consiliul profesoral / consiliul de </a:t>
            </a:r>
            <a:r>
              <a:rPr lang="ro-RO" sz="3800" dirty="0" err="1">
                <a:latin typeface="Times New Roman" panose="02020603050405020304" pitchFamily="18" charset="0"/>
                <a:cs typeface="Times New Roman" panose="02020603050405020304" pitchFamily="18" charset="0"/>
              </a:rPr>
              <a:t>administraţie</a:t>
            </a:r>
            <a:endParaRPr lang="ro-RO" sz="3800" dirty="0">
              <a:latin typeface="Times New Roman" panose="02020603050405020304" pitchFamily="18" charset="0"/>
              <a:cs typeface="Times New Roman" panose="02020603050405020304" pitchFamily="18" charset="0"/>
            </a:endParaRP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Programul </a:t>
            </a:r>
            <a:r>
              <a:rPr lang="ro-RO" sz="3800" dirty="0" err="1">
                <a:latin typeface="Times New Roman" panose="02020603050405020304" pitchFamily="18" charset="0"/>
                <a:cs typeface="Times New Roman" panose="02020603050405020304" pitchFamily="18" charset="0"/>
              </a:rPr>
              <a:t>activităţii</a:t>
            </a:r>
            <a:r>
              <a:rPr lang="ro-RO" sz="3800" dirty="0">
                <a:latin typeface="Times New Roman" panose="02020603050405020304" pitchFamily="18" charset="0"/>
                <a:cs typeface="Times New Roman" panose="02020603050405020304" pitchFamily="18" charset="0"/>
              </a:rPr>
              <a:t> educative </a:t>
            </a:r>
            <a:r>
              <a:rPr lang="ro-RO" sz="3800" dirty="0" err="1">
                <a:latin typeface="Times New Roman" panose="02020603050405020304" pitchFamily="18" charset="0"/>
                <a:cs typeface="Times New Roman" panose="02020603050405020304" pitchFamily="18" charset="0"/>
              </a:rPr>
              <a:t>extraşcolare</a:t>
            </a:r>
            <a:endParaRPr lang="ro-RO" sz="3800" dirty="0">
              <a:latin typeface="Times New Roman" panose="02020603050405020304" pitchFamily="18" charset="0"/>
              <a:cs typeface="Times New Roman" panose="02020603050405020304" pitchFamily="18" charset="0"/>
            </a:endParaRP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Rezultate cadre </a:t>
            </a:r>
            <a:r>
              <a:rPr lang="ro-RO" sz="3800" dirty="0" err="1">
                <a:latin typeface="Times New Roman" panose="02020603050405020304" pitchFamily="18" charset="0"/>
                <a:cs typeface="Times New Roman" panose="02020603050405020304" pitchFamily="18" charset="0"/>
              </a:rPr>
              <a:t>diactice</a:t>
            </a:r>
            <a:r>
              <a:rPr lang="ro-RO" sz="3800" dirty="0">
                <a:latin typeface="Times New Roman" panose="02020603050405020304" pitchFamily="18" charset="0"/>
                <a:cs typeface="Times New Roman" panose="02020603050405020304" pitchFamily="18" charset="0"/>
              </a:rPr>
              <a:t>/ elevi</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Încadrări / formare / perfecționare cadre didactice</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Dotări/bază materială</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Regulament de ordine interioară</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Registrul de </a:t>
            </a:r>
            <a:r>
              <a:rPr lang="ro-RO" sz="3800" dirty="0" err="1">
                <a:latin typeface="Times New Roman" panose="02020603050405020304" pitchFamily="18" charset="0"/>
                <a:cs typeface="Times New Roman" panose="02020603050405020304" pitchFamily="18" charset="0"/>
              </a:rPr>
              <a:t>evidenţă</a:t>
            </a:r>
            <a:r>
              <a:rPr lang="ro-RO" sz="3800" dirty="0">
                <a:latin typeface="Times New Roman" panose="02020603050405020304" pitchFamily="18" charset="0"/>
                <a:cs typeface="Times New Roman" panose="02020603050405020304" pitchFamily="18" charset="0"/>
              </a:rPr>
              <a:t> a deciziilor</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Controlul, îndrumarea </a:t>
            </a:r>
            <a:r>
              <a:rPr lang="ro-RO" sz="3800" dirty="0" err="1">
                <a:latin typeface="Times New Roman" panose="02020603050405020304" pitchFamily="18" charset="0"/>
                <a:cs typeface="Times New Roman" panose="02020603050405020304" pitchFamily="18" charset="0"/>
              </a:rPr>
              <a:t>şi</a:t>
            </a:r>
            <a:r>
              <a:rPr lang="ro-RO" sz="3800" dirty="0">
                <a:latin typeface="Times New Roman" panose="02020603050405020304" pitchFamily="18" charset="0"/>
                <a:cs typeface="Times New Roman" panose="02020603050405020304" pitchFamily="18" charset="0"/>
              </a:rPr>
              <a:t> evaluarea activității personalului didactic și administrativ</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Evidența înscrierii la cercuri</a:t>
            </a:r>
          </a:p>
          <a:p>
            <a:pPr marL="265176" indent="-265176">
              <a:lnSpc>
                <a:spcPct val="80000"/>
              </a:lnSpc>
              <a:buFont typeface="Wingdings 2"/>
              <a:buChar char=""/>
              <a:defRPr/>
            </a:pPr>
            <a:r>
              <a:rPr lang="ro-RO" sz="3800" dirty="0">
                <a:latin typeface="Times New Roman" panose="02020603050405020304" pitchFamily="18" charset="0"/>
                <a:cs typeface="Times New Roman" panose="02020603050405020304" pitchFamily="18" charset="0"/>
              </a:rPr>
              <a:t>Consiliul elevilor/cerc </a:t>
            </a:r>
            <a:r>
              <a:rPr lang="ro-RO" sz="3800" dirty="0" err="1">
                <a:latin typeface="Times New Roman" panose="02020603050405020304" pitchFamily="18" charset="0"/>
                <a:cs typeface="Times New Roman" panose="02020603050405020304" pitchFamily="18" charset="0"/>
              </a:rPr>
              <a:t>şi</a:t>
            </a:r>
            <a:r>
              <a:rPr lang="ro-RO" sz="3800" dirty="0">
                <a:latin typeface="Times New Roman" panose="02020603050405020304" pitchFamily="18" charset="0"/>
                <a:cs typeface="Times New Roman" panose="02020603050405020304" pitchFamily="18" charset="0"/>
              </a:rPr>
              <a:t> comitetul de părinți etc.</a:t>
            </a:r>
          </a:p>
          <a:p>
            <a:endParaRPr lang="ro-RO" dirty="0"/>
          </a:p>
        </p:txBody>
      </p:sp>
    </p:spTree>
    <p:extLst>
      <p:ext uri="{BB962C8B-B14F-4D97-AF65-F5344CB8AC3E}">
        <p14:creationId xmlns:p14="http://schemas.microsoft.com/office/powerpoint/2010/main" val="102272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629" y="4803820"/>
            <a:ext cx="10357295" cy="1481069"/>
          </a:xfrm>
          <a:solidFill>
            <a:schemeClr val="accent4">
              <a:lumMod val="20000"/>
              <a:lumOff val="80000"/>
            </a:schemeClr>
          </a:solidFill>
        </p:spPr>
        <p:txBody>
          <a:bodyPr>
            <a:normAutofit/>
          </a:bodyPr>
          <a:lstStyle/>
          <a:p>
            <a:pPr algn="ctr"/>
            <a:r>
              <a:rPr lang="ro-RO" b="1" dirty="0"/>
              <a:t>SUCCES ÎN NOUL AN ȘCOLAR !</a:t>
            </a:r>
            <a:endParaRPr lang="en-US" b="1" dirty="0"/>
          </a:p>
        </p:txBody>
      </p:sp>
      <p:pic>
        <p:nvPicPr>
          <p:cNvPr id="4" name="Picture 3">
            <a:extLst>
              <a:ext uri="{FF2B5EF4-FFF2-40B4-BE49-F238E27FC236}">
                <a16:creationId xmlns:a16="http://schemas.microsoft.com/office/drawing/2014/main" xmlns="" id="{5A10288D-E4AC-45BC-85E6-511076276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29" y="437881"/>
            <a:ext cx="10357295" cy="4572001"/>
          </a:xfrm>
          <a:prstGeom prst="rect">
            <a:avLst/>
          </a:prstGeom>
        </p:spPr>
      </p:pic>
    </p:spTree>
    <p:extLst>
      <p:ext uri="{BB962C8B-B14F-4D97-AF65-F5344CB8AC3E}">
        <p14:creationId xmlns:p14="http://schemas.microsoft.com/office/powerpoint/2010/main" val="13345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76EC1-66A9-40CC-A38D-EFA2C3B436BD}"/>
              </a:ext>
            </a:extLst>
          </p:cNvPr>
          <p:cNvSpPr>
            <a:spLocks noGrp="1"/>
          </p:cNvSpPr>
          <p:nvPr>
            <p:ph type="title"/>
          </p:nvPr>
        </p:nvSpPr>
        <p:spPr>
          <a:xfrm>
            <a:off x="2589212" y="365126"/>
            <a:ext cx="8764588" cy="1090188"/>
          </a:xfrm>
        </p:spPr>
        <p:txBody>
          <a:bodyPr/>
          <a:lstStyle/>
          <a:p>
            <a:r>
              <a:rPr lang="en-US" sz="4400" b="1" dirty="0" err="1">
                <a:latin typeface="Times New Roman" panose="02020603050405020304" pitchFamily="18" charset="0"/>
                <a:cs typeface="Times New Roman" panose="02020603050405020304" pitchFamily="18" charset="0"/>
              </a:rPr>
              <a:t>Examene</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na</a:t>
            </a:r>
            <a:r>
              <a:rPr lang="ro-RO" sz="4400" b="1" dirty="0" err="1">
                <a:latin typeface="Times New Roman" panose="02020603050405020304" pitchFamily="18" charset="0"/>
                <a:cs typeface="Times New Roman" panose="02020603050405020304" pitchFamily="18" charset="0"/>
              </a:rPr>
              <a:t>ționale</a:t>
            </a:r>
            <a:r>
              <a:rPr lang="en-US" sz="4400" b="1" dirty="0">
                <a:latin typeface="Times New Roman" panose="02020603050405020304" pitchFamily="18" charset="0"/>
                <a:cs typeface="Times New Roman" panose="02020603050405020304" pitchFamily="18" charset="0"/>
              </a:rPr>
              <a:t> 2025-2026</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A66CAD5-4CB4-409E-91AF-B918841D6771}"/>
              </a:ext>
            </a:extLst>
          </p:cNvPr>
          <p:cNvSpPr>
            <a:spLocks noGrp="1"/>
          </p:cNvSpPr>
          <p:nvPr>
            <p:ph idx="1"/>
          </p:nvPr>
        </p:nvSpPr>
        <p:spPr>
          <a:xfrm>
            <a:off x="1972733" y="1524000"/>
            <a:ext cx="9531879" cy="4387222"/>
          </a:xfrm>
        </p:spPr>
        <p:txBody>
          <a:bodyPr>
            <a:normAutofit fontScale="70000" lnSpcReduction="20000"/>
          </a:bodyPr>
          <a:lstStyle/>
          <a:p>
            <a:pPr algn="just"/>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6059/29.09.2025</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effectLst/>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examenului național de bacalaureat – 2026</a:t>
            </a:r>
          </a:p>
          <a:p>
            <a:pPr algn="just"/>
            <a:endParaRPr lang="ro-RO" sz="2800" b="1" dirty="0">
              <a:latin typeface="Times New Roman" panose="02020603050405020304" pitchFamily="18" charset="0"/>
              <a:ea typeface="Palatino Linotype" panose="02040502050505030304" pitchFamily="18" charset="0"/>
              <a:cs typeface="Times New Roman" panose="02020603050405020304" pitchFamily="18" charset="0"/>
            </a:endParaRPr>
          </a:p>
          <a:p>
            <a:pPr algn="just"/>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6058/2025</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effectLst/>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evaluării naționale pentru absolvenții clasei a VIII-a, în anul școlar 2025-2026</a:t>
            </a:r>
          </a:p>
          <a:p>
            <a:pPr algn="just"/>
            <a:endParaRPr lang="ro-RO" sz="2800" b="1" dirty="0">
              <a:latin typeface="Times New Roman" panose="02020603050405020304" pitchFamily="18" charset="0"/>
              <a:ea typeface="Palatino Linotype" panose="02040502050505030304" pitchFamily="18" charset="0"/>
              <a:cs typeface="Times New Roman" panose="02020603050405020304" pitchFamily="18" charset="0"/>
            </a:endParaRPr>
          </a:p>
          <a:p>
            <a:pPr algn="just"/>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6060/2025</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effectLst/>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admiterii în învățământul liceal pentru anul școlar 2025-2026</a:t>
            </a:r>
          </a:p>
          <a:p>
            <a:pPr algn="just"/>
            <a:endParaRPr lang="ro-RO" sz="2800" b="1" dirty="0">
              <a:latin typeface="Times New Roman" panose="02020603050405020304" pitchFamily="18" charset="0"/>
              <a:ea typeface="Palatino Linotype" panose="02040502050505030304" pitchFamily="18" charset="0"/>
              <a:cs typeface="Times New Roman" panose="02020603050405020304" pitchFamily="18" charset="0"/>
            </a:endParaRPr>
          </a:p>
          <a:p>
            <a:pPr algn="just"/>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6056/2025</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effectLst/>
                <a:latin typeface="Times New Roman" panose="02020603050405020304" pitchFamily="18" charset="0"/>
                <a:ea typeface="Palatino Linotype" panose="02040502050505030304" pitchFamily="18" charset="0"/>
                <a:cs typeface="Times New Roman" panose="02020603050405020304" pitchFamily="18" charset="0"/>
              </a:rPr>
              <a:t>privind aprobarea graficului de desfășurare a examenelor de certificare a calificării profesionale a absolvenților din învățământul profesional și tehnic preuniversitar în anul școlar 2025-2026</a:t>
            </a:r>
          </a:p>
          <a:p>
            <a:endParaRPr lang="en-US" dirty="0"/>
          </a:p>
        </p:txBody>
      </p:sp>
    </p:spTree>
    <p:extLst>
      <p:ext uri="{BB962C8B-B14F-4D97-AF65-F5344CB8AC3E}">
        <p14:creationId xmlns:p14="http://schemas.microsoft.com/office/powerpoint/2010/main" val="310708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2BE33-5132-4F59-BC2D-690193AB6C3E}"/>
              </a:ext>
            </a:extLst>
          </p:cNvPr>
          <p:cNvSpPr>
            <a:spLocks noGrp="1"/>
          </p:cNvSpPr>
          <p:nvPr>
            <p:ph type="title"/>
          </p:nvPr>
        </p:nvSpPr>
        <p:spPr/>
        <p:txBody>
          <a:bodyPr/>
          <a:lstStyle/>
          <a:p>
            <a:r>
              <a:rPr lang="ro-RO" sz="4400" b="1" dirty="0">
                <a:solidFill>
                  <a:srgbClr val="333333"/>
                </a:solidFill>
                <a:effectLst/>
                <a:latin typeface="Times New Roman" panose="02020603050405020304" pitchFamily="18" charset="0"/>
                <a:ea typeface="Times New Roman" panose="02020603050405020304" pitchFamily="18" charset="0"/>
              </a:rPr>
              <a:t>Bacalaureat și evaluare națională</a:t>
            </a:r>
            <a:endParaRPr lang="en-US" dirty="0"/>
          </a:p>
        </p:txBody>
      </p:sp>
      <p:sp>
        <p:nvSpPr>
          <p:cNvPr id="3" name="Content Placeholder 2">
            <a:extLst>
              <a:ext uri="{FF2B5EF4-FFF2-40B4-BE49-F238E27FC236}">
                <a16:creationId xmlns:a16="http://schemas.microsoft.com/office/drawing/2014/main" xmlns="" id="{748B3BE4-A533-4EC5-A624-2AB1831D2220}"/>
              </a:ext>
            </a:extLst>
          </p:cNvPr>
          <p:cNvSpPr>
            <a:spLocks noGrp="1"/>
          </p:cNvSpPr>
          <p:nvPr>
            <p:ph idx="1"/>
          </p:nvPr>
        </p:nvSpPr>
        <p:spPr>
          <a:xfrm>
            <a:off x="1735667" y="1718733"/>
            <a:ext cx="9768945" cy="4192489"/>
          </a:xfrm>
        </p:spPr>
        <p:txBody>
          <a:bodyPr>
            <a:normAutofit fontScale="70000" lnSpcReduction="20000"/>
          </a:bodyPr>
          <a:lstStyle/>
          <a:p>
            <a:pPr marR="0" lvl="0" algn="just">
              <a:lnSpc>
                <a:spcPct val="115000"/>
              </a:lnSpc>
              <a:spcBef>
                <a:spcPts val="0"/>
              </a:spcBef>
              <a:spcAft>
                <a:spcPts val="750"/>
              </a:spcAft>
              <a:buSzPts val="1000"/>
              <a:buFont typeface="Arial" panose="020B0604020202020204" pitchFamily="34" charset="0"/>
              <a:buChar char="•"/>
              <a:tabLst>
                <a:tab pos="457200" algn="l"/>
              </a:tabLst>
            </a:pPr>
            <a:r>
              <a:rPr lang="ro-RO" sz="2800" b="1" i="1" dirty="0">
                <a:effectLst/>
                <a:latin typeface="Times New Roman" panose="02020603050405020304" pitchFamily="18" charset="0"/>
                <a:ea typeface="Times New Roman" panose="02020603050405020304" pitchFamily="18" charset="0"/>
              </a:rPr>
              <a:t>Pentru o mai bună fundamentare a deciziei privind contestarea notei obținute la evaluarea inițială,</a:t>
            </a:r>
            <a:r>
              <a:rPr lang="ro-RO" sz="2800" dirty="0">
                <a:effectLst/>
                <a:latin typeface="Times New Roman" panose="02020603050405020304" pitchFamily="18" charset="0"/>
                <a:ea typeface="Times New Roman" panose="02020603050405020304" pitchFamily="18" charset="0"/>
              </a:rPr>
              <a:t> a fost </a:t>
            </a:r>
            <a:r>
              <a:rPr lang="ro-RO" sz="2800" dirty="0">
                <a:latin typeface="Times New Roman" panose="02020603050405020304" pitchFamily="18" charset="0"/>
                <a:ea typeface="Times New Roman" panose="02020603050405020304" pitchFamily="18" charset="0"/>
              </a:rPr>
              <a:t>menținută </a:t>
            </a:r>
            <a:r>
              <a:rPr lang="ro-RO" sz="2800" dirty="0">
                <a:effectLst/>
                <a:latin typeface="Times New Roman" panose="02020603050405020304" pitchFamily="18" charset="0"/>
                <a:ea typeface="Times New Roman" panose="02020603050405020304" pitchFamily="18" charset="0"/>
              </a:rPr>
              <a:t>prevederea de a </a:t>
            </a:r>
            <a:r>
              <a:rPr lang="ro-RO" sz="2800" b="1" dirty="0">
                <a:effectLst/>
                <a:latin typeface="Times New Roman" panose="02020603050405020304" pitchFamily="18" charset="0"/>
                <a:ea typeface="Times New Roman" panose="02020603050405020304" pitchFamily="18" charset="0"/>
              </a:rPr>
              <a:t>permite vizualizarea lucrărilor după afișarea rezultatelor inițiale și înainte de contestații</a:t>
            </a:r>
            <a:r>
              <a:rPr lang="ro-RO" sz="2800" dirty="0">
                <a:effectLst/>
                <a:latin typeface="Times New Roman" panose="02020603050405020304" pitchFamily="18" charset="0"/>
                <a:ea typeface="Times New Roman" panose="02020603050405020304" pitchFamily="18" charset="0"/>
              </a:rPr>
              <a:t>, atât la evaluarea națională, cât și la bacalaureat. Depunerea contestației nu este condiționată de vizualizarea lucrării. </a:t>
            </a:r>
          </a:p>
          <a:p>
            <a:pPr marR="0" lvl="0" algn="just">
              <a:lnSpc>
                <a:spcPct val="115000"/>
              </a:lnSpc>
              <a:spcBef>
                <a:spcPts val="0"/>
              </a:spcBef>
              <a:spcAft>
                <a:spcPts val="750"/>
              </a:spcAft>
              <a:buSzPts val="1000"/>
              <a:buFont typeface="Arial" panose="020B0604020202020204" pitchFamily="34" charset="0"/>
              <a:buChar char="•"/>
              <a:tabLst>
                <a:tab pos="457200" algn="l"/>
              </a:tabLst>
            </a:pPr>
            <a:endParaRPr lang="en-US" sz="1300" dirty="0">
              <a:effectLst/>
              <a:latin typeface="Times New Roman" panose="02020603050405020304" pitchFamily="18" charset="0"/>
              <a:ea typeface="Times New Roman" panose="02020603050405020304" pitchFamily="18" charset="0"/>
            </a:endParaRPr>
          </a:p>
          <a:p>
            <a:pPr marR="0" algn="just">
              <a:lnSpc>
                <a:spcPct val="115000"/>
              </a:lnSpc>
              <a:spcBef>
                <a:spcPts val="0"/>
              </a:spcBef>
              <a:spcAft>
                <a:spcPts val="0"/>
              </a:spcAft>
              <a:buFont typeface="Arial" panose="020B0604020202020204" pitchFamily="34" charset="0"/>
              <a:buChar char="•"/>
            </a:pP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Pentru predictibilitate: Alături de calendarele examenelor de evaluare națională și bacalaureat, sunt publicate și </a:t>
            </a:r>
            <a:r>
              <a:rPr lang="ro-RO" sz="2800" b="1" dirty="0">
                <a:effectLst/>
                <a:latin typeface="Times New Roman" panose="02020603050405020304" pitchFamily="18" charset="0"/>
                <a:ea typeface="Calibri" panose="020F0502020204030204" pitchFamily="34" charset="0"/>
                <a:cs typeface="Times New Roman" panose="02020603050405020304" pitchFamily="18" charset="0"/>
              </a:rPr>
              <a:t>calendarele simulărilor examenelor naționale, respectiv evaluare națională și bacalaureat. </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Calendarele de desfășurare sunt disponibile în anexele celor două documente.  </a:t>
            </a:r>
          </a:p>
          <a:p>
            <a:pPr marL="0" marR="0" indent="0" algn="just">
              <a:lnSpc>
                <a:spcPct val="115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750"/>
              </a:spcAft>
              <a:buSzPts val="1000"/>
              <a:buFont typeface="Arial" panose="020B0604020202020204" pitchFamily="34" charset="0"/>
              <a:buChar char="•"/>
              <a:tabLst>
                <a:tab pos="457200" algn="l"/>
              </a:tabLst>
            </a:pPr>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Desfășurarea probelor de competențe din cadrul examenului de bacalaureat și a probelor scrise după</a:t>
            </a:r>
            <a:r>
              <a:rPr lang="pt-BR" sz="2800" b="1"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î</a:t>
            </a:r>
            <a:r>
              <a:rPr lang="pt-BR" sz="2800" b="1" dirty="0">
                <a:latin typeface="Times New Roman" panose="02020603050405020304" pitchFamily="18" charset="0"/>
                <a:cs typeface="Times New Roman" panose="02020603050405020304" pitchFamily="18" charset="0"/>
              </a:rPr>
              <a:t>ncheierea cursurilor pentru elevii claselor a XII-a/ a XIII-a</a:t>
            </a:r>
            <a:r>
              <a:rPr lang="ro-RO" sz="2800" b="1" dirty="0">
                <a:latin typeface="Times New Roman" panose="02020603050405020304" pitchFamily="18" charset="0"/>
                <a:cs typeface="Times New Roman" panose="02020603050405020304" pitchFamily="18" charset="0"/>
              </a:rPr>
              <a:t>, din data de </a:t>
            </a:r>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iunie</a:t>
            </a:r>
            <a:r>
              <a:rPr lang="en-US" sz="2800" b="1" dirty="0">
                <a:latin typeface="Times New Roman" panose="02020603050405020304" pitchFamily="18" charset="0"/>
                <a:cs typeface="Times New Roman" panose="02020603050405020304" pitchFamily="18" charset="0"/>
              </a:rPr>
              <a:t> 2026</a:t>
            </a:r>
          </a:p>
          <a:p>
            <a:endParaRPr lang="en-US" dirty="0"/>
          </a:p>
        </p:txBody>
      </p:sp>
    </p:spTree>
    <p:extLst>
      <p:ext uri="{BB962C8B-B14F-4D97-AF65-F5344CB8AC3E}">
        <p14:creationId xmlns:p14="http://schemas.microsoft.com/office/powerpoint/2010/main" val="20694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64648-ACF8-4265-B3A1-0566C4806BEC}"/>
              </a:ext>
            </a:extLst>
          </p:cNvPr>
          <p:cNvSpPr>
            <a:spLocks noGrp="1"/>
          </p:cNvSpPr>
          <p:nvPr>
            <p:ph type="title"/>
          </p:nvPr>
        </p:nvSpPr>
        <p:spPr>
          <a:xfrm>
            <a:off x="2074332" y="441326"/>
            <a:ext cx="8678333" cy="806852"/>
          </a:xfrm>
        </p:spPr>
        <p:txBody>
          <a:bodyPr>
            <a:normAutofit/>
          </a:bodyPr>
          <a:lstStyle/>
          <a:p>
            <a:r>
              <a:rPr lang="ro-RO" sz="4000" b="1" dirty="0">
                <a:latin typeface="Times New Roman" panose="02020603050405020304" pitchFamily="18" charset="0"/>
                <a:cs typeface="Times New Roman" panose="02020603050405020304" pitchFamily="18" charset="0"/>
              </a:rPr>
              <a:t>Documente recente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CB167DA-8681-4BD2-8977-7E5AB4DA860E}"/>
              </a:ext>
            </a:extLst>
          </p:cNvPr>
          <p:cNvSpPr>
            <a:spLocks noGrp="1"/>
          </p:cNvSpPr>
          <p:nvPr>
            <p:ph idx="1"/>
          </p:nvPr>
        </p:nvSpPr>
        <p:spPr>
          <a:xfrm>
            <a:off x="2074332" y="1171978"/>
            <a:ext cx="9279467" cy="5004985"/>
          </a:xfrm>
        </p:spPr>
        <p:txBody>
          <a:bodyPr>
            <a:normAutofit/>
          </a:bodyPr>
          <a:lstStyle/>
          <a:p>
            <a:pPr marL="0" marR="0" lvl="0" indent="0" algn="just" defTabSz="914400" rtl="0" eaLnBrk="1" fontAlgn="base" latinLnBrk="0" hangingPunct="1">
              <a:lnSpc>
                <a:spcPts val="2625"/>
              </a:lnSpc>
              <a:spcBef>
                <a:spcPct val="0"/>
              </a:spcBef>
              <a:spcAft>
                <a:spcPts val="800"/>
              </a:spcAft>
              <a:buClrTx/>
              <a:buSzTx/>
              <a:buFontTx/>
              <a:buNone/>
              <a:tabLst/>
              <a:defRPr/>
            </a:pP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r>
              <a:rPr lang="en-US" sz="2400" dirty="0">
                <a:latin typeface="Times" panose="02020603050405020304" pitchFamily="18" charset="0"/>
                <a:cs typeface="Times New Roman" panose="02020603050405020304" pitchFamily="18" charset="0"/>
              </a:rPr>
              <a:t>O</a:t>
            </a:r>
            <a:r>
              <a:rPr lang="ro-RO" sz="2400" dirty="0">
                <a:latin typeface="Times" panose="02020603050405020304" pitchFamily="18" charset="0"/>
                <a:cs typeface="Times New Roman" panose="02020603050405020304" pitchFamily="18" charset="0"/>
              </a:rPr>
              <a:t>MEC</a:t>
            </a:r>
            <a:r>
              <a:rPr lang="en-US" sz="2400" dirty="0">
                <a:latin typeface="Times" panose="02020603050405020304" pitchFamily="18" charset="0"/>
                <a:cs typeface="Times New Roman" panose="02020603050405020304" pitchFamily="18" charset="0"/>
              </a:rPr>
              <a:t> nr. 4.350/2025 </a:t>
            </a:r>
            <a:r>
              <a:rPr lang="en-US" sz="2400" dirty="0" err="1">
                <a:latin typeface="Times" panose="02020603050405020304" pitchFamily="18" charset="0"/>
                <a:cs typeface="Times New Roman" panose="02020603050405020304" pitchFamily="18" charset="0"/>
              </a:rPr>
              <a:t>privind</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aprobarea</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planurilor-cadru</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pentru</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învățământul</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liceal</a:t>
            </a:r>
            <a:r>
              <a:rPr lang="en-US" sz="2400" dirty="0">
                <a:latin typeface="Times" panose="02020603050405020304" pitchFamily="18" charset="0"/>
                <a:cs typeface="Times New Roman" panose="02020603050405020304" pitchFamily="18" charset="0"/>
              </a:rPr>
              <a:t> cu </a:t>
            </a:r>
            <a:r>
              <a:rPr lang="en-US" sz="2400" dirty="0" err="1">
                <a:latin typeface="Times" panose="02020603050405020304" pitchFamily="18" charset="0"/>
                <a:cs typeface="Times New Roman" panose="02020603050405020304" pitchFamily="18" charset="0"/>
              </a:rPr>
              <a:t>frecvență</a:t>
            </a:r>
            <a:r>
              <a:rPr lang="en-US" sz="2400" dirty="0">
                <a:latin typeface="Times" panose="02020603050405020304" pitchFamily="18" charset="0"/>
                <a:cs typeface="Times New Roman" panose="02020603050405020304" pitchFamily="18" charset="0"/>
              </a:rPr>
              <a:t> zi</a:t>
            </a: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r>
              <a:rPr lang="en-US" sz="2400" dirty="0" err="1">
                <a:latin typeface="Times" panose="02020603050405020304" pitchFamily="18" charset="0"/>
                <a:cs typeface="Times New Roman" panose="02020603050405020304" pitchFamily="18" charset="0"/>
              </a:rPr>
              <a:t>Anexa</a:t>
            </a:r>
            <a:r>
              <a:rPr lang="en-US" sz="2400" dirty="0">
                <a:latin typeface="Times" panose="02020603050405020304" pitchFamily="18" charset="0"/>
                <a:cs typeface="Times New Roman" panose="02020603050405020304" pitchFamily="18" charset="0"/>
              </a:rPr>
              <a:t> nr. 1 la O.M.E.C. nr. 4.350/20.06.2025 </a:t>
            </a: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r>
              <a:rPr lang="en-US" sz="2400" dirty="0">
                <a:latin typeface="Times" panose="02020603050405020304" pitchFamily="18" charset="0"/>
                <a:cs typeface="Times New Roman" panose="02020603050405020304" pitchFamily="18" charset="0"/>
              </a:rPr>
              <a:t>Nota de </a:t>
            </a:r>
            <a:r>
              <a:rPr lang="en-US" sz="2400" dirty="0" err="1">
                <a:latin typeface="Times" panose="02020603050405020304" pitchFamily="18" charset="0"/>
                <a:cs typeface="Times New Roman" panose="02020603050405020304" pitchFamily="18" charset="0"/>
              </a:rPr>
              <a:t>fundamentare</a:t>
            </a:r>
            <a:r>
              <a:rPr lang="en-US" sz="2400" dirty="0">
                <a:latin typeface="Times" panose="02020603050405020304" pitchFamily="18" charset="0"/>
                <a:cs typeface="Times New Roman" panose="02020603050405020304" pitchFamily="18" charset="0"/>
              </a:rPr>
              <a:t> a </a:t>
            </a:r>
            <a:r>
              <a:rPr lang="en-US" sz="2400" dirty="0" err="1">
                <a:latin typeface="Times" panose="02020603050405020304" pitchFamily="18" charset="0"/>
                <a:cs typeface="Times New Roman" panose="02020603050405020304" pitchFamily="18" charset="0"/>
              </a:rPr>
              <a:t>planurilor-cadru</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pentru</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învățământul</a:t>
            </a:r>
            <a:r>
              <a:rPr lang="en-US" sz="2400" dirty="0">
                <a:latin typeface="Times" panose="02020603050405020304" pitchFamily="18" charset="0"/>
                <a:cs typeface="Times New Roman" panose="02020603050405020304" pitchFamily="18" charset="0"/>
              </a:rPr>
              <a:t> </a:t>
            </a:r>
            <a:r>
              <a:rPr lang="en-US" sz="2400" dirty="0" err="1">
                <a:latin typeface="Times" panose="02020603050405020304" pitchFamily="18" charset="0"/>
                <a:cs typeface="Times New Roman" panose="02020603050405020304" pitchFamily="18" charset="0"/>
              </a:rPr>
              <a:t>liceal</a:t>
            </a:r>
            <a:r>
              <a:rPr lang="en-US" sz="2400" dirty="0">
                <a:latin typeface="Times" panose="02020603050405020304" pitchFamily="18" charset="0"/>
                <a:cs typeface="Times New Roman" panose="02020603050405020304" pitchFamily="18" charset="0"/>
              </a:rPr>
              <a:t>, forma cu </a:t>
            </a:r>
            <a:r>
              <a:rPr lang="en-US" sz="2400" dirty="0" err="1">
                <a:latin typeface="Times" panose="02020603050405020304" pitchFamily="18" charset="0"/>
                <a:cs typeface="Times New Roman" panose="02020603050405020304" pitchFamily="18" charset="0"/>
              </a:rPr>
              <a:t>frecvență</a:t>
            </a:r>
            <a:r>
              <a:rPr lang="en-US" sz="2400" dirty="0">
                <a:latin typeface="Times" panose="02020603050405020304" pitchFamily="18" charset="0"/>
                <a:cs typeface="Times New Roman" panose="02020603050405020304" pitchFamily="18" charset="0"/>
              </a:rPr>
              <a:t> zi</a:t>
            </a: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endParaRPr lang="ro-RO"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ts val="2625"/>
              </a:lnSpc>
              <a:spcBef>
                <a:spcPct val="0"/>
              </a:spcBef>
              <a:spcAft>
                <a:spcPts val="800"/>
              </a:spcAft>
              <a:buClrTx/>
              <a:buSzTx/>
              <a:buFontTx/>
              <a:buNone/>
              <a:tabLst/>
              <a:defRPr/>
            </a:pPr>
            <a:r>
              <a:rPr lang="en-US" sz="2400" dirty="0">
                <a:latin typeface="Times" panose="02020603050405020304" pitchFamily="18" charset="0"/>
                <a:cs typeface="Times New Roman" panose="02020603050405020304" pitchFamily="18" charset="0"/>
              </a:rPr>
              <a:t>O</a:t>
            </a:r>
            <a:r>
              <a:rPr lang="ro-RO" sz="2400" dirty="0">
                <a:latin typeface="Times" panose="02020603050405020304" pitchFamily="18" charset="0"/>
                <a:cs typeface="Times New Roman" panose="02020603050405020304" pitchFamily="18" charset="0"/>
              </a:rPr>
              <a:t>MEC</a:t>
            </a:r>
            <a:r>
              <a:rPr lang="en-US" sz="2400" dirty="0">
                <a:latin typeface="Times" panose="02020603050405020304" pitchFamily="18" charset="0"/>
                <a:cs typeface="Times New Roman" panose="02020603050405020304" pitchFamily="18" charset="0"/>
              </a:rPr>
              <a:t> nr. 4.350/2025 </a:t>
            </a:r>
            <a:r>
              <a:rPr lang="ro-RO" sz="2400" dirty="0">
                <a:latin typeface="Times" panose="02020603050405020304" pitchFamily="18" charset="0"/>
                <a:cs typeface="Times New Roman" panose="02020603050405020304" pitchFamily="18" charset="0"/>
              </a:rPr>
              <a:t>p</a:t>
            </a:r>
            <a:r>
              <a:rPr lang="ro-RO" sz="2400" dirty="0" err="1">
                <a:latin typeface="Times" panose="02020603050405020304" pitchFamily="18" charset="0"/>
                <a:cs typeface="Times New Roman" panose="02020603050405020304" pitchFamily="18" charset="0"/>
              </a:rPr>
              <a:t>oate</a:t>
            </a:r>
            <a:r>
              <a:rPr lang="ro-RO" sz="2400" dirty="0">
                <a:latin typeface="Times" panose="02020603050405020304" pitchFamily="18" charset="0"/>
                <a:cs typeface="Times New Roman" panose="02020603050405020304" pitchFamily="18" charset="0"/>
              </a:rPr>
              <a:t> fi accesat la adresa:</a:t>
            </a:r>
            <a:endParaRPr lang="en-US" sz="2400" dirty="0">
              <a:latin typeface="Times" panose="02020603050405020304" pitchFamily="18"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lang="en-US" sz="2400" dirty="0">
                <a:latin typeface="Times"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https://www.edu.ro/OMEC_4350_2025_planuri_cadru_liceu_frecventa_zi</a:t>
            </a:r>
            <a:endParaRPr lang="en-US" sz="2400" dirty="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36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933" y="554488"/>
            <a:ext cx="9982199" cy="5493812"/>
          </a:xfrm>
          <a:prstGeom prst="rect">
            <a:avLst/>
          </a:prstGeom>
        </p:spPr>
        <p:txBody>
          <a:bodyPr wrap="square">
            <a:spAutoFit/>
          </a:bodyPr>
          <a:lstStyle/>
          <a:p>
            <a:pPr algn="just">
              <a:lnSpc>
                <a:spcPts val="2625"/>
              </a:lnSpc>
              <a:spcAft>
                <a:spcPts val="800"/>
              </a:spcAft>
            </a:pP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O</a:t>
            </a:r>
            <a:r>
              <a:rPr lang="ro-RO" b="1" kern="1800" dirty="0">
                <a:latin typeface="Times New Roman" panose="02020603050405020304" pitchFamily="18" charset="0"/>
                <a:ea typeface="Times New Roman" panose="02020603050405020304" pitchFamily="18" charset="0"/>
                <a:cs typeface="Times New Roman" panose="02020603050405020304" pitchFamily="18" charset="0"/>
              </a:rPr>
              <a:t>MEC</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nr</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4.350/2025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privind</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aprobarea</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planurilor-cadru</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liceal</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frecvență</a:t>
            </a: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1800" dirty="0" err="1">
                <a:latin typeface="Times New Roman" panose="02020603050405020304" pitchFamily="18" charset="0"/>
                <a:ea typeface="Times New Roman" panose="02020603050405020304" pitchFamily="18" charset="0"/>
                <a:cs typeface="Times New Roman" panose="02020603050405020304" pitchFamily="18" charset="0"/>
              </a:rPr>
              <a:t>zi</a:t>
            </a:r>
            <a:endParaRPr lang="ro-RO" b="1" kern="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n-US" b="1" dirty="0">
                <a:latin typeface="Times New Roman" panose="02020603050405020304" pitchFamily="18" charset="0"/>
                <a:cs typeface="Times New Roman" panose="02020603050405020304" pitchFamily="18" charset="0"/>
              </a:rPr>
              <a:t>Art.</a:t>
            </a:r>
            <a:r>
              <a:rPr lang="ro-RO"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40 (1)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școlar</a:t>
            </a:r>
            <a:r>
              <a:rPr lang="en-US" b="1" dirty="0">
                <a:latin typeface="Times New Roman" panose="02020603050405020304" pitchFamily="18" charset="0"/>
                <a:cs typeface="Times New Roman" panose="02020603050405020304" pitchFamily="18" charset="0"/>
              </a:rPr>
              <a:t> 2025-2026,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învățământul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liceal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profesional</a:t>
            </a:r>
            <a:r>
              <a:rPr lang="en-US" b="1" dirty="0">
                <a:latin typeface="Times New Roman" panose="02020603050405020304" pitchFamily="18" charset="0"/>
                <a:cs typeface="Times New Roman" panose="02020603050405020304" pitchFamily="18" charset="0"/>
              </a:rPr>
              <a:t> se </a:t>
            </a:r>
            <a:r>
              <a:rPr lang="en-US" b="1" dirty="0" err="1">
                <a:latin typeface="Times New Roman" panose="02020603050405020304" pitchFamily="18" charset="0"/>
                <a:cs typeface="Times New Roman" panose="02020603050405020304" pitchFamily="18" charset="0"/>
              </a:rPr>
              <a:t>mențin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aplicare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planurile-cadru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valabile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școlar</a:t>
            </a:r>
            <a:r>
              <a:rPr lang="en-US" b="1" dirty="0">
                <a:latin typeface="Times New Roman" panose="02020603050405020304" pitchFamily="18" charset="0"/>
                <a:cs typeface="Times New Roman" panose="02020603050405020304" pitchFamily="18" charset="0"/>
              </a:rPr>
              <a:t> 2024-2025. </a:t>
            </a:r>
            <a:endParaRPr lang="ro-RO" b="1" dirty="0">
              <a:latin typeface="Times New Roman" panose="02020603050405020304" pitchFamily="18" charset="0"/>
              <a:cs typeface="Times New Roman" panose="02020603050405020304" pitchFamily="18" charset="0"/>
            </a:endParaRPr>
          </a:p>
          <a:p>
            <a:pPr algn="just">
              <a:spcAft>
                <a:spcPts val="800"/>
              </a:spcAft>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2026-2027,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IX-a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anexele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nr</a:t>
            </a:r>
            <a:r>
              <a:rPr lang="en-US" dirty="0">
                <a:latin typeface="Times New Roman" panose="02020603050405020304" pitchFamily="18" charset="0"/>
                <a:cs typeface="Times New Roman" panose="02020603050405020304" pitchFamily="18" charset="0"/>
              </a:rPr>
              <a:t>. 2-38 ale </a:t>
            </a:r>
            <a:r>
              <a:rPr lang="en-US" dirty="0" err="1">
                <a:latin typeface="Times New Roman" panose="02020603050405020304" pitchFamily="18" charset="0"/>
                <a:cs typeface="Times New Roman" panose="02020603050405020304" pitchFamily="18" charset="0"/>
              </a:rPr>
              <a:t>prezentului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clasele a </a:t>
            </a:r>
            <a:r>
              <a:rPr lang="en-US" b="1" dirty="0">
                <a:latin typeface="Times New Roman" panose="02020603050405020304" pitchFamily="18" charset="0"/>
                <a:cs typeface="Times New Roman" panose="02020603050405020304" pitchFamily="18" charset="0"/>
              </a:rPr>
              <a:t>X-a, a XI-a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 XII-a, </a:t>
            </a:r>
            <a:r>
              <a:rPr lang="en-US" b="1" dirty="0" err="1">
                <a:latin typeface="Times New Roman" panose="02020603050405020304" pitchFamily="18" charset="0"/>
                <a:cs typeface="Times New Roman" panose="02020603050405020304" pitchFamily="18" charset="0"/>
              </a:rPr>
              <a:t>învățământ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liceal</a:t>
            </a:r>
            <a:r>
              <a:rPr lang="en-US" b="1" dirty="0">
                <a:latin typeface="Times New Roman" panose="02020603050405020304" pitchFamily="18" charset="0"/>
                <a:cs typeface="Times New Roman" panose="02020603050405020304" pitchFamily="18" charset="0"/>
              </a:rPr>
              <a:t>, forma cu </a:t>
            </a:r>
            <a:r>
              <a:rPr lang="en-US" b="1" dirty="0" err="1">
                <a:latin typeface="Times New Roman" panose="02020603050405020304" pitchFamily="18" charset="0"/>
                <a:cs typeface="Times New Roman" panose="02020603050405020304" pitchFamily="18" charset="0"/>
              </a:rPr>
              <a:t>frecvență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respectiv</a:t>
            </a:r>
            <a:r>
              <a:rPr lang="en-US" b="1" dirty="0">
                <a:latin typeface="Times New Roman" panose="02020603050405020304" pitchFamily="18" charset="0"/>
                <a:cs typeface="Times New Roman" panose="02020603050405020304" pitchFamily="18" charset="0"/>
              </a:rPr>
              <a:t> clasele a X-a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XIa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învățământ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profesional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rămân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aplicare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planurile-cadru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valabile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școlar</a:t>
            </a:r>
            <a:r>
              <a:rPr lang="en-US" b="1" dirty="0">
                <a:latin typeface="Times New Roman" panose="02020603050405020304" pitchFamily="18" charset="0"/>
                <a:cs typeface="Times New Roman" panose="02020603050405020304" pitchFamily="18" charset="0"/>
              </a:rPr>
              <a:t> 2024-2025. </a:t>
            </a:r>
            <a:endParaRPr lang="ro-RO" b="1" dirty="0">
              <a:latin typeface="Times New Roman" panose="02020603050405020304" pitchFamily="18" charset="0"/>
              <a:cs typeface="Times New Roman" panose="02020603050405020304" pitchFamily="18" charset="0"/>
            </a:endParaRPr>
          </a:p>
          <a:p>
            <a:pPr algn="just">
              <a:spcAft>
                <a:spcPts val="800"/>
              </a:spcAft>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2027-2028,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clasele a IX-a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X-a,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anexele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nr</a:t>
            </a:r>
            <a:r>
              <a:rPr lang="en-US" dirty="0">
                <a:latin typeface="Times New Roman" panose="02020603050405020304" pitchFamily="18" charset="0"/>
                <a:cs typeface="Times New Roman" panose="02020603050405020304" pitchFamily="18" charset="0"/>
              </a:rPr>
              <a:t>. 2-38 ale </a:t>
            </a:r>
            <a:r>
              <a:rPr lang="en-US" dirty="0" err="1">
                <a:latin typeface="Times New Roman" panose="02020603050405020304" pitchFamily="18" charset="0"/>
                <a:cs typeface="Times New Roman" panose="02020603050405020304" pitchFamily="18" charset="0"/>
              </a:rPr>
              <a:t>prezentului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clasele a XI-a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XII-a,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respectiv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 XI-a,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profesional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rămân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valabile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2024-2025. </a:t>
            </a:r>
            <a:endParaRPr lang="ro-RO" dirty="0">
              <a:latin typeface="Times New Roman" panose="02020603050405020304" pitchFamily="18" charset="0"/>
              <a:cs typeface="Times New Roman" panose="02020603050405020304" pitchFamily="18" charset="0"/>
            </a:endParaRPr>
          </a:p>
          <a:p>
            <a:pPr algn="just">
              <a:spcAft>
                <a:spcPts val="800"/>
              </a:spcAft>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2028-2029,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clasele a IX-a, a X-a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XI-a,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anexele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nr</a:t>
            </a:r>
            <a:r>
              <a:rPr lang="en-US" dirty="0">
                <a:latin typeface="Times New Roman" panose="02020603050405020304" pitchFamily="18" charset="0"/>
                <a:cs typeface="Times New Roman" panose="02020603050405020304" pitchFamily="18" charset="0"/>
              </a:rPr>
              <a:t>. 2-38 ale </a:t>
            </a:r>
            <a:r>
              <a:rPr lang="en-US" dirty="0" err="1">
                <a:latin typeface="Times New Roman" panose="02020603050405020304" pitchFamily="18" charset="0"/>
                <a:cs typeface="Times New Roman" panose="02020603050405020304" pitchFamily="18" charset="0"/>
              </a:rPr>
              <a:t>prezentului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 XII-a,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rămân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valabile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2024-2025. </a:t>
            </a:r>
            <a:endParaRPr lang="ro-RO" dirty="0">
              <a:latin typeface="Times New Roman" panose="02020603050405020304" pitchFamily="18" charset="0"/>
              <a:cs typeface="Times New Roman" panose="02020603050405020304" pitchFamily="18" charset="0"/>
            </a:endParaRPr>
          </a:p>
          <a:p>
            <a:pPr algn="just">
              <a:spcAft>
                <a:spcPts val="800"/>
              </a:spcAft>
            </a:pP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Începând</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2029-2030,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clasele a IX-a, a X-a, a XI-a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XII-a,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liceal</a:t>
            </a:r>
            <a:r>
              <a:rPr lang="en-US" dirty="0">
                <a:latin typeface="Times New Roman" panose="02020603050405020304" pitchFamily="18" charset="0"/>
                <a:cs typeface="Times New Roman" panose="02020603050405020304" pitchFamily="18" charset="0"/>
              </a:rPr>
              <a:t>, forma cu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planurile-cadru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anexele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nr</a:t>
            </a:r>
            <a:r>
              <a:rPr lang="en-US" dirty="0">
                <a:latin typeface="Times New Roman" panose="02020603050405020304" pitchFamily="18" charset="0"/>
                <a:cs typeface="Times New Roman" panose="02020603050405020304" pitchFamily="18" charset="0"/>
              </a:rPr>
              <a:t>. 2- 38 ale </a:t>
            </a:r>
            <a:r>
              <a:rPr lang="en-US" dirty="0" err="1">
                <a:latin typeface="Times New Roman" panose="02020603050405020304" pitchFamily="18" charset="0"/>
                <a:cs typeface="Times New Roman" panose="02020603050405020304" pitchFamily="18" charset="0"/>
              </a:rPr>
              <a:t>prezentului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a:t>
            </a:r>
            <a:r>
              <a:rPr lang="en-US" dirty="0">
                <a:latin typeface="Times New Roman" panose="02020603050405020304" pitchFamily="18" charset="0"/>
                <a:cs typeface="Times New Roman" panose="02020603050405020304" pitchFamily="18" charset="0"/>
              </a:rPr>
              <a:t>. </a:t>
            </a:r>
            <a:endParaRPr lang="ro-RO" b="1" kern="1800" dirty="0">
              <a:solidFill>
                <a:srgbClr val="00428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389F4-0384-480B-8CD9-766419129581}"/>
              </a:ext>
            </a:extLst>
          </p:cNvPr>
          <p:cNvSpPr>
            <a:spLocks noGrp="1"/>
          </p:cNvSpPr>
          <p:nvPr>
            <p:ph type="title"/>
          </p:nvPr>
        </p:nvSpPr>
        <p:spPr>
          <a:xfrm>
            <a:off x="1600200" y="365125"/>
            <a:ext cx="9753600" cy="760942"/>
          </a:xfrm>
        </p:spPr>
        <p:txBody>
          <a:bodyPr>
            <a:normAutofit/>
          </a:bodyPr>
          <a:lstStyle/>
          <a:p>
            <a:r>
              <a:rPr lang="ro-RO" b="1" dirty="0">
                <a:solidFill>
                  <a:schemeClr val="tx1"/>
                </a:solidFill>
                <a:latin typeface="Times New Roman" panose="02020603050405020304" pitchFamily="18" charset="0"/>
                <a:cs typeface="Times New Roman" panose="02020603050405020304" pitchFamily="18" charset="0"/>
              </a:rPr>
              <a:t>Documente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00200" y="1341485"/>
            <a:ext cx="10261600" cy="5355312"/>
          </a:xfrm>
          <a:prstGeom prst="rect">
            <a:avLst/>
          </a:prstGeom>
        </p:spPr>
        <p:txBody>
          <a:bodyPr wrap="square">
            <a:spAutoFit/>
          </a:bodyPr>
          <a:lstStyle/>
          <a:p>
            <a:r>
              <a:rPr lang="ro-RO"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OME 5707/2024 - Statutul elevului</a:t>
            </a:r>
          </a:p>
          <a:p>
            <a:r>
              <a:rPr lang="ro-RO" b="1" dirty="0">
                <a:solidFill>
                  <a:srgbClr val="C00000"/>
                </a:solidFill>
                <a:latin typeface="Times New Roman" panose="02020603050405020304" pitchFamily="18" charset="0"/>
                <a:cs typeface="Times New Roman" panose="02020603050405020304" pitchFamily="18" charset="0"/>
              </a:rPr>
              <a:t>2. OME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5726/2024 </a:t>
            </a:r>
            <a:r>
              <a:rPr lang="ro-RO" b="1" dirty="0">
                <a:solidFill>
                  <a:srgbClr val="C00000"/>
                </a:solidFill>
                <a:latin typeface="Times New Roman" panose="02020603050405020304" pitchFamily="18" charset="0"/>
                <a:cs typeface="Times New Roman" panose="02020603050405020304" pitchFamily="18" charset="0"/>
              </a:rPr>
              <a:t>privind aprobarea Regulamentului-cadru de organizare și funcționare a unităților de învățământ Preuniversitar</a:t>
            </a:r>
            <a:r>
              <a:rPr lang="en-US" b="1" dirty="0">
                <a:solidFill>
                  <a:srgbClr val="C00000"/>
                </a:solidFill>
                <a:latin typeface="Times New Roman" panose="02020603050405020304" pitchFamily="18" charset="0"/>
                <a:cs typeface="Times New Roman" panose="02020603050405020304" pitchFamily="18" charset="0"/>
              </a:rPr>
              <a:t>, cu </a:t>
            </a:r>
            <a:r>
              <a:rPr lang="en-US" b="1" dirty="0" err="1">
                <a:solidFill>
                  <a:srgbClr val="C00000"/>
                </a:solidFill>
                <a:latin typeface="Times New Roman" panose="02020603050405020304" pitchFamily="18" charset="0"/>
                <a:cs typeface="Times New Roman" panose="02020603050405020304" pitchFamily="18" charset="0"/>
              </a:rPr>
              <a:t>modific</a:t>
            </a:r>
            <a:r>
              <a:rPr lang="ro-RO" b="1" dirty="0" err="1">
                <a:solidFill>
                  <a:srgbClr val="C00000"/>
                </a:solidFill>
                <a:latin typeface="Times New Roman" panose="02020603050405020304" pitchFamily="18" charset="0"/>
                <a:cs typeface="Times New Roman" panose="02020603050405020304" pitchFamily="18" charset="0"/>
              </a:rPr>
              <a:t>ările</a:t>
            </a:r>
            <a:r>
              <a:rPr lang="ro-RO" b="1" dirty="0">
                <a:solidFill>
                  <a:srgbClr val="C00000"/>
                </a:solidFill>
                <a:latin typeface="Times New Roman" panose="02020603050405020304" pitchFamily="18" charset="0"/>
                <a:cs typeface="Times New Roman" panose="02020603050405020304" pitchFamily="18" charset="0"/>
              </a:rPr>
              <a:t> și completările ulterioare</a:t>
            </a:r>
            <a:r>
              <a:rPr lang="ro-RO" dirty="0">
                <a:solidFill>
                  <a:srgbClr val="C00000"/>
                </a:solidFill>
                <a:latin typeface="Times New Roman" panose="02020603050405020304" pitchFamily="18" charset="0"/>
                <a:cs typeface="Times New Roman" panose="02020603050405020304" pitchFamily="18" charset="0"/>
              </a:rPr>
              <a:t> </a:t>
            </a:r>
          </a:p>
          <a:p>
            <a:r>
              <a:rPr lang="ro-RO" b="1" u="sng" dirty="0">
                <a:latin typeface="Times New Roman" panose="02020603050405020304" pitchFamily="18" charset="0"/>
                <a:cs typeface="Times New Roman" panose="02020603050405020304" pitchFamily="18" charset="0"/>
              </a:rPr>
              <a:t>Capitolul II Responsabilități ale personalului didactic în unitatea de învățământ</a:t>
            </a:r>
          </a:p>
          <a:p>
            <a:r>
              <a:rPr lang="ro-RO" b="1" dirty="0" err="1">
                <a:latin typeface="Times New Roman" panose="02020603050405020304" pitchFamily="18" charset="0"/>
                <a:cs typeface="Times New Roman" panose="02020603050405020304" pitchFamily="18" charset="0"/>
              </a:rPr>
              <a:t>Secţiunea</a:t>
            </a:r>
            <a:r>
              <a:rPr lang="ro-RO" b="1" dirty="0">
                <a:latin typeface="Times New Roman" panose="02020603050405020304" pitchFamily="18" charset="0"/>
                <a:cs typeface="Times New Roman" panose="02020603050405020304" pitchFamily="18" charset="0"/>
              </a:rPr>
              <a:t> 1 Coordonatorul pentru proiecte și programe educative școlare și extrașcolare si coordonatorul pentru proiecte educaționale europene</a:t>
            </a:r>
          </a:p>
          <a:p>
            <a:r>
              <a:rPr lang="it-IT" b="1" dirty="0">
                <a:latin typeface="Times New Roman" panose="02020603050405020304" pitchFamily="18" charset="0"/>
                <a:cs typeface="Times New Roman" panose="02020603050405020304" pitchFamily="18" charset="0"/>
              </a:rPr>
              <a:t>Secţiunea a 2-a Profesorul diriginte</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Art. 72 - </a:t>
            </a:r>
            <a:r>
              <a:rPr lang="en-US" dirty="0" err="1">
                <a:latin typeface="Times New Roman" panose="02020603050405020304" pitchFamily="18" charset="0"/>
                <a:ea typeface="Calibri" panose="020F0502020204030204" pitchFamily="34" charset="0"/>
                <a:cs typeface="Times New Roman" panose="02020603050405020304" pitchFamily="18" charset="0"/>
              </a:rPr>
              <a:t>Comisiile</a:t>
            </a:r>
            <a:r>
              <a:rPr lang="en-US" dirty="0">
                <a:latin typeface="Times New Roman" panose="02020603050405020304" pitchFamily="18" charset="0"/>
                <a:ea typeface="Calibri" panose="020F0502020204030204" pitchFamily="34" charset="0"/>
                <a:cs typeface="Times New Roman" panose="02020603050405020304" pitchFamily="18" charset="0"/>
              </a:rPr>
              <a:t> cu </a:t>
            </a:r>
            <a:r>
              <a:rPr lang="en-US" dirty="0" err="1">
                <a:latin typeface="Times New Roman" panose="02020603050405020304" pitchFamily="18" charset="0"/>
                <a:ea typeface="Calibri" panose="020F0502020204030204" pitchFamily="34" charset="0"/>
                <a:cs typeface="Times New Roman" panose="02020603050405020304" pitchFamily="18" charset="0"/>
              </a:rPr>
              <a:t>caracter</a:t>
            </a:r>
            <a:r>
              <a:rPr lang="en-US" dirty="0">
                <a:latin typeface="Times New Roman" panose="02020603050405020304" pitchFamily="18" charset="0"/>
                <a:ea typeface="Calibri" panose="020F0502020204030204" pitchFamily="34" charset="0"/>
                <a:cs typeface="Times New Roman" panose="02020603050405020304" pitchFamily="18" charset="0"/>
              </a:rPr>
              <a:t> permanent</a:t>
            </a: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comisia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curriculum</a:t>
            </a: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comisia pentru prevenirea și combaterea violenței, a faptelor de corupție și discriminării în mediul școlar și promovarea interculturalității.</a:t>
            </a:r>
          </a:p>
          <a:p>
            <a:r>
              <a:rPr lang="ro-RO" b="1" u="sng" dirty="0">
                <a:latin typeface="Times New Roman" panose="02020603050405020304" pitchFamily="18" charset="0"/>
                <a:cs typeface="Times New Roman" panose="02020603050405020304" pitchFamily="18" charset="0"/>
              </a:rPr>
              <a:t>Capitolul II Educația extrașcolară</a:t>
            </a:r>
          </a:p>
          <a:p>
            <a:r>
              <a:rPr lang="ro-RO" b="1" dirty="0">
                <a:solidFill>
                  <a:srgbClr val="C00000"/>
                </a:solidFill>
                <a:latin typeface="Times New Roman" panose="02020603050405020304" pitchFamily="18" charset="0"/>
                <a:cs typeface="Times New Roman" panose="02020603050405020304" pitchFamily="18" charset="0"/>
              </a:rPr>
              <a:t>3. OME 6.478/2024 de aprobare a Metodologiei privind portofoliul </a:t>
            </a:r>
            <a:r>
              <a:rPr lang="ro-RO" b="1" dirty="0" err="1">
                <a:solidFill>
                  <a:srgbClr val="C00000"/>
                </a:solidFill>
                <a:latin typeface="Times New Roman" panose="02020603050405020304" pitchFamily="18" charset="0"/>
                <a:cs typeface="Times New Roman" panose="02020603050405020304" pitchFamily="18" charset="0"/>
              </a:rPr>
              <a:t>educaţional</a:t>
            </a:r>
            <a:r>
              <a:rPr lang="ro-RO" b="1" dirty="0">
                <a:solidFill>
                  <a:srgbClr val="C00000"/>
                </a:solidFill>
                <a:latin typeface="Times New Roman" panose="02020603050405020304" pitchFamily="18" charset="0"/>
                <a:cs typeface="Times New Roman" panose="02020603050405020304" pitchFamily="18" charset="0"/>
              </a:rPr>
              <a:t> al </a:t>
            </a:r>
            <a:r>
              <a:rPr lang="ro-RO" b="1" dirty="0" err="1">
                <a:solidFill>
                  <a:srgbClr val="C00000"/>
                </a:solidFill>
                <a:latin typeface="Times New Roman" panose="02020603050405020304" pitchFamily="18" charset="0"/>
                <a:cs typeface="Times New Roman" panose="02020603050405020304" pitchFamily="18" charset="0"/>
              </a:rPr>
              <a:t>preşcolarului</a:t>
            </a:r>
            <a:r>
              <a:rPr lang="ro-RO" b="1" dirty="0">
                <a:solidFill>
                  <a:srgbClr val="C00000"/>
                </a:solidFill>
                <a:latin typeface="Times New Roman" panose="02020603050405020304" pitchFamily="18" charset="0"/>
                <a:cs typeface="Times New Roman" panose="02020603050405020304" pitchFamily="18" charset="0"/>
              </a:rPr>
              <a:t> </a:t>
            </a:r>
            <a:r>
              <a:rPr lang="ro-RO" b="1" dirty="0" err="1">
                <a:solidFill>
                  <a:srgbClr val="C00000"/>
                </a:solidFill>
                <a:latin typeface="Times New Roman" panose="02020603050405020304" pitchFamily="18" charset="0"/>
                <a:cs typeface="Times New Roman" panose="02020603050405020304" pitchFamily="18" charset="0"/>
              </a:rPr>
              <a:t>şi</a:t>
            </a:r>
            <a:r>
              <a:rPr lang="ro-RO" b="1" dirty="0">
                <a:solidFill>
                  <a:srgbClr val="C00000"/>
                </a:solidFill>
                <a:latin typeface="Times New Roman" panose="02020603050405020304" pitchFamily="18" charset="0"/>
                <a:cs typeface="Times New Roman" panose="02020603050405020304" pitchFamily="18" charset="0"/>
              </a:rPr>
              <a:t> al elevului din </a:t>
            </a:r>
            <a:r>
              <a:rPr lang="ro-RO" b="1" dirty="0" err="1">
                <a:solidFill>
                  <a:srgbClr val="C00000"/>
                </a:solidFill>
                <a:latin typeface="Times New Roman" panose="02020603050405020304" pitchFamily="18" charset="0"/>
                <a:cs typeface="Times New Roman" panose="02020603050405020304" pitchFamily="18" charset="0"/>
              </a:rPr>
              <a:t>învăţământul</a:t>
            </a:r>
            <a:r>
              <a:rPr lang="ro-RO" b="1" dirty="0">
                <a:solidFill>
                  <a:srgbClr val="C00000"/>
                </a:solidFill>
                <a:latin typeface="Times New Roman" panose="02020603050405020304" pitchFamily="18" charset="0"/>
                <a:cs typeface="Times New Roman" panose="02020603050405020304" pitchFamily="18" charset="0"/>
              </a:rPr>
              <a:t> preuniversitar</a:t>
            </a:r>
          </a:p>
          <a:p>
            <a:r>
              <a:rPr lang="en-US" b="1" dirty="0" err="1">
                <a:solidFill>
                  <a:srgbClr val="C00000"/>
                </a:solidFill>
                <a:latin typeface="Times New Roman" panose="02020603050405020304" pitchFamily="18" charset="0"/>
                <a:cs typeface="Times New Roman" panose="02020603050405020304" pitchFamily="18" charset="0"/>
              </a:rPr>
              <a:t>Portofoliul</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educațional</a:t>
            </a:r>
            <a:r>
              <a:rPr lang="en-US" b="1" dirty="0">
                <a:solidFill>
                  <a:srgbClr val="C0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obligatoriu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începând</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generația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preșcolari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intră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mijlocie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respectiv</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generația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elevi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intră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pregătitoare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2024-2025. </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Rezultatele învățării dobândite de preșcolari/elevi prin participarea la activități educaționale extrașcolare se înscriu în portofoliul educațional al elevului și sunt recunoscute prin adeverințe, diplome sau certificate acordate de unitățile de educație extrașcolară, unitățile de învățământ preuniversitar sau partenerii acestora.</a:t>
            </a:r>
          </a:p>
          <a:p>
            <a:r>
              <a:rPr lang="ro-RO" dirty="0">
                <a:solidFill>
                  <a:srgbClr val="C00000"/>
                </a:solidFill>
                <a:latin typeface="Times New Roman" panose="02020603050405020304" pitchFamily="18" charset="0"/>
                <a:cs typeface="Times New Roman" panose="02020603050405020304" pitchFamily="18" charset="0"/>
              </a:rPr>
              <a:t>4. </a:t>
            </a:r>
            <a:r>
              <a:rPr lang="ro-RO" b="1" dirty="0">
                <a:solidFill>
                  <a:srgbClr val="C00000"/>
                </a:solidFill>
                <a:latin typeface="Times New Roman" panose="02020603050405020304" pitchFamily="18" charset="0"/>
                <a:cs typeface="Times New Roman" panose="02020603050405020304" pitchFamily="18" charset="0"/>
              </a:rPr>
              <a:t>OME 5428/2024 de aprobare a Regulamentului de organizare și funcționare a Consiliului Național al Elevilor</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25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89276-584C-4F18-A71F-4285BC3AFEB4}"/>
              </a:ext>
            </a:extLst>
          </p:cNvPr>
          <p:cNvSpPr>
            <a:spLocks noGrp="1"/>
          </p:cNvSpPr>
          <p:nvPr>
            <p:ph type="title"/>
          </p:nvPr>
        </p:nvSpPr>
        <p:spPr>
          <a:solidFill>
            <a:srgbClr val="FFC000"/>
          </a:solidFill>
        </p:spPr>
        <p:txBody>
          <a:bodyPr/>
          <a:lstStyle/>
          <a:p>
            <a:r>
              <a:rPr lang="ro-RO" b="1" dirty="0">
                <a:solidFill>
                  <a:schemeClr val="tx1"/>
                </a:solidFill>
                <a:latin typeface="Times New Roman" panose="02020603050405020304" pitchFamily="18" charset="0"/>
                <a:cs typeface="Times New Roman" panose="02020603050405020304" pitchFamily="18" charset="0"/>
              </a:rPr>
              <a:t>Documente </a:t>
            </a:r>
            <a:r>
              <a:rPr lang="ro-RO" b="1" dirty="0" err="1">
                <a:solidFill>
                  <a:schemeClr val="tx1"/>
                </a:solidFill>
                <a:latin typeface="Times New Roman" panose="02020603050405020304" pitchFamily="18" charset="0"/>
                <a:cs typeface="Times New Roman" panose="02020603050405020304" pitchFamily="18" charset="0"/>
              </a:rPr>
              <a:t>şcolare</a:t>
            </a:r>
            <a:r>
              <a:rPr lang="ro-RO" b="1" dirty="0">
                <a:solidFill>
                  <a:schemeClr val="tx1"/>
                </a:solidFill>
                <a:latin typeface="Times New Roman" panose="02020603050405020304" pitchFamily="18" charset="0"/>
                <a:cs typeface="Times New Roman" panose="02020603050405020304" pitchFamily="18" charset="0"/>
              </a:rPr>
              <a:t> – arie curriculară consiliere și orientare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E153485-DF3E-4461-8D5F-60054CED94EA}"/>
              </a:ext>
            </a:extLst>
          </p:cNvPr>
          <p:cNvSpPr>
            <a:spLocks noGrp="1"/>
          </p:cNvSpPr>
          <p:nvPr>
            <p:ph idx="1"/>
          </p:nvPr>
        </p:nvSpPr>
        <p:spPr>
          <a:noFill/>
        </p:spPr>
        <p:txBody>
          <a:bodyPr>
            <a:normAutofit/>
          </a:bodyPr>
          <a:lstStyle/>
          <a:p>
            <a:pPr>
              <a:lnSpc>
                <a:spcPct val="90000"/>
              </a:lnSpc>
            </a:pPr>
            <a:r>
              <a:rPr lang="ro-RO" altLang="ro-RO" b="1" dirty="0">
                <a:latin typeface="Times New Roman" panose="02020603050405020304" pitchFamily="18" charset="0"/>
                <a:cs typeface="Times New Roman" panose="02020603050405020304" pitchFamily="18" charset="0"/>
              </a:rPr>
              <a:t>P</a:t>
            </a:r>
            <a:r>
              <a:rPr lang="it-IT" altLang="ro-RO" b="1" dirty="0">
                <a:latin typeface="Times New Roman" panose="02020603050405020304" pitchFamily="18" charset="0"/>
                <a:cs typeface="Times New Roman" panose="02020603050405020304" pitchFamily="18" charset="0"/>
              </a:rPr>
              <a:t>lanuri-cadru</a:t>
            </a:r>
            <a:endParaRPr lang="ro-RO" altLang="ro-RO" b="1" dirty="0">
              <a:latin typeface="Times New Roman" panose="02020603050405020304" pitchFamily="18" charset="0"/>
              <a:cs typeface="Times New Roman" panose="02020603050405020304" pitchFamily="18" charset="0"/>
            </a:endParaRPr>
          </a:p>
          <a:p>
            <a:pPr>
              <a:lnSpc>
                <a:spcPct val="90000"/>
              </a:lnSpc>
            </a:pPr>
            <a:r>
              <a:rPr lang="ro-RO" altLang="ro-RO" b="1" dirty="0">
                <a:latin typeface="Times New Roman" panose="02020603050405020304" pitchFamily="18" charset="0"/>
                <a:cs typeface="Times New Roman" panose="02020603050405020304" pitchFamily="18" charset="0"/>
              </a:rPr>
              <a:t>P</a:t>
            </a:r>
            <a:r>
              <a:rPr lang="it-IT" altLang="ro-RO" b="1" dirty="0">
                <a:latin typeface="Times New Roman" panose="02020603050405020304" pitchFamily="18" charset="0"/>
                <a:cs typeface="Times New Roman" panose="02020603050405020304" pitchFamily="18" charset="0"/>
              </a:rPr>
              <a:t>rograme şcolare de trunchi comun şi programe şcolare pt. cursuri opţionale oferta naţională</a:t>
            </a:r>
            <a:r>
              <a:rPr lang="ro-RO" altLang="ro-RO" b="1" dirty="0">
                <a:latin typeface="Times New Roman" panose="02020603050405020304" pitchFamily="18" charset="0"/>
                <a:cs typeface="Times New Roman" panose="02020603050405020304" pitchFamily="18" charset="0"/>
              </a:rPr>
              <a:t> </a:t>
            </a:r>
          </a:p>
          <a:p>
            <a:pPr>
              <a:lnSpc>
                <a:spcPct val="90000"/>
              </a:lnSpc>
            </a:pPr>
            <a:r>
              <a:rPr lang="ro-RO" altLang="ro-RO" b="1" dirty="0">
                <a:latin typeface="Times New Roman" panose="02020603050405020304" pitchFamily="18" charset="0"/>
                <a:cs typeface="Times New Roman" panose="02020603050405020304" pitchFamily="18" charset="0"/>
              </a:rPr>
              <a:t>Manuale </a:t>
            </a:r>
            <a:r>
              <a:rPr lang="ro-RO" altLang="ro-RO" b="1" dirty="0" err="1">
                <a:latin typeface="Times New Roman" panose="02020603050405020304" pitchFamily="18" charset="0"/>
                <a:cs typeface="Times New Roman" panose="02020603050405020304" pitchFamily="18" charset="0"/>
              </a:rPr>
              <a:t>şcolare</a:t>
            </a:r>
            <a:r>
              <a:rPr lang="it-IT" altLang="ro-RO" b="1" dirty="0">
                <a:latin typeface="Times New Roman" panose="02020603050405020304" pitchFamily="18" charset="0"/>
                <a:cs typeface="Times New Roman" panose="02020603050405020304" pitchFamily="18" charset="0"/>
              </a:rPr>
              <a:t> </a:t>
            </a:r>
            <a:endParaRPr lang="ro-RO" altLang="ro-RO" b="1" dirty="0">
              <a:latin typeface="Times New Roman" panose="02020603050405020304" pitchFamily="18" charset="0"/>
              <a:cs typeface="Times New Roman" panose="02020603050405020304" pitchFamily="18" charset="0"/>
            </a:endParaRPr>
          </a:p>
          <a:p>
            <a:pPr marL="0" indent="355600">
              <a:buNone/>
            </a:pPr>
            <a:r>
              <a:rPr lang="ro-RO"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Adrese: 	</a:t>
            </a:r>
            <a:r>
              <a:rPr lang="ro-RO" dirty="0">
                <a:latin typeface="Times New Roman" panose="02020603050405020304" pitchFamily="18" charset="0"/>
                <a:cs typeface="Times New Roman" panose="02020603050405020304" pitchFamily="18" charset="0"/>
              </a:rPr>
              <a:t>https://rocnee.eu/images/rocnee/fisiere/curriculum/profilul_absolventului/OM_6731_28.1	1.2023_MOF_Partea_I_nr._1099.pdf</a:t>
            </a:r>
          </a:p>
          <a:p>
            <a:pPr marL="0" indent="355600">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https://rocnee.eu/index.php/dcee-oriz/curriculum-oriz/programe-scolare-front</a:t>
            </a:r>
            <a:endParaRPr lang="ro-RO" dirty="0">
              <a:latin typeface="Times New Roman" panose="02020603050405020304" pitchFamily="18" charset="0"/>
              <a:cs typeface="Times New Roman" panose="02020603050405020304" pitchFamily="18" charset="0"/>
            </a:endParaRPr>
          </a:p>
          <a:p>
            <a:pPr marL="0" indent="355600">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https://www.manuale.edu.ro/</a:t>
            </a:r>
          </a:p>
          <a:p>
            <a:pPr marL="0" indent="0">
              <a:buNone/>
            </a:pPr>
            <a:endParaRPr lang="en-US" dirty="0">
              <a:solidFill>
                <a:schemeClr val="tx1"/>
              </a:solidFill>
            </a:endParaRPr>
          </a:p>
        </p:txBody>
      </p:sp>
    </p:spTree>
    <p:extLst>
      <p:ext uri="{BB962C8B-B14F-4D97-AF65-F5344CB8AC3E}">
        <p14:creationId xmlns:p14="http://schemas.microsoft.com/office/powerpoint/2010/main" val="190851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623F3-A30D-4564-BC15-AFCD519A1EDC}"/>
              </a:ext>
            </a:extLst>
          </p:cNvPr>
          <p:cNvSpPr>
            <a:spLocks noGrp="1"/>
          </p:cNvSpPr>
          <p:nvPr>
            <p:ph type="title"/>
          </p:nvPr>
        </p:nvSpPr>
        <p:spPr>
          <a:solidFill>
            <a:srgbClr val="FFC000"/>
          </a:solidFill>
        </p:spPr>
        <p:txBody>
          <a:bodyPr/>
          <a:lstStyle/>
          <a:p>
            <a:r>
              <a:rPr lang="ro-RO" b="1" dirty="0">
                <a:solidFill>
                  <a:schemeClr val="tx1"/>
                </a:solidFill>
                <a:latin typeface="Times New Roman" panose="02020603050405020304" pitchFamily="18" charset="0"/>
                <a:cs typeface="Times New Roman" panose="02020603050405020304" pitchFamily="18" charset="0"/>
              </a:rPr>
              <a:t>Cadre didactice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xmlns="" id="{D50EA462-0F85-47E8-8640-E1C07D757304}"/>
              </a:ext>
            </a:extLst>
          </p:cNvPr>
          <p:cNvSpPr>
            <a:spLocks noGrp="1"/>
          </p:cNvSpPr>
          <p:nvPr>
            <p:ph idx="1"/>
          </p:nvPr>
        </p:nvSpPr>
        <p:spPr>
          <a:xfrm>
            <a:off x="2592925" y="1930400"/>
            <a:ext cx="8911687" cy="4351338"/>
          </a:xfrm>
          <a:solidFill>
            <a:schemeClr val="bg1"/>
          </a:solidFill>
        </p:spPr>
        <p:txBody>
          <a:bodyPr/>
          <a:lstStyle/>
          <a:p>
            <a:pPr algn="just">
              <a:lnSpc>
                <a:spcPct val="90000"/>
              </a:lnSpc>
              <a:buClr>
                <a:srgbClr val="FFFF99"/>
              </a:buClr>
              <a:buNone/>
              <a:defRPr/>
            </a:pPr>
            <a:endParaRPr lang="ro-RO" altLang="en-US"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90000"/>
              </a:lnSpc>
              <a:buClr>
                <a:srgbClr val="FFFF99"/>
              </a:buClr>
              <a:buNone/>
              <a:defRPr/>
            </a:pPr>
            <a:endParaRPr lang="ro-RO" altLang="en-US"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Clr>
                <a:srgbClr val="FFFF99"/>
              </a:buClr>
              <a:buFont typeface="Arial" panose="020B0604020202020204" pitchFamily="34" charset="0"/>
              <a:buChar char="•"/>
              <a:defRPr/>
            </a:pPr>
            <a:r>
              <a:rPr lang="en-US" altLang="en-US" sz="2800" dirty="0" err="1">
                <a:solidFill>
                  <a:schemeClr val="tx1"/>
                </a:solidFill>
                <a:latin typeface="Times New Roman" panose="02020603050405020304" pitchFamily="18" charset="0"/>
                <a:cs typeface="Times New Roman" panose="02020603050405020304" pitchFamily="18" charset="0"/>
              </a:rPr>
              <a:t>Planificarea</a:t>
            </a:r>
            <a:r>
              <a:rPr lang="en-US" altLang="en-US" sz="2800" dirty="0">
                <a:solidFill>
                  <a:schemeClr val="tx1"/>
                </a:solidFill>
                <a:latin typeface="Times New Roman" panose="02020603050405020304" pitchFamily="18" charset="0"/>
                <a:cs typeface="Times New Roman" panose="02020603050405020304" pitchFamily="18" charset="0"/>
              </a:rPr>
              <a:t> </a:t>
            </a:r>
            <a:r>
              <a:rPr lang="ro-RO" altLang="en-US" sz="2800" dirty="0" err="1">
                <a:solidFill>
                  <a:schemeClr val="tx1"/>
                </a:solidFill>
                <a:latin typeface="Times New Roman" panose="02020603050405020304" pitchFamily="18" charset="0"/>
                <a:cs typeface="Times New Roman" panose="02020603050405020304" pitchFamily="18" charset="0"/>
              </a:rPr>
              <a:t>şi</a:t>
            </a:r>
            <a:r>
              <a:rPr lang="ro-RO" altLang="en-US" sz="2800" dirty="0">
                <a:solidFill>
                  <a:schemeClr val="tx1"/>
                </a:solidFill>
                <a:latin typeface="Times New Roman" panose="02020603050405020304" pitchFamily="18" charset="0"/>
                <a:cs typeface="Times New Roman" panose="02020603050405020304" pitchFamily="18" charset="0"/>
              </a:rPr>
              <a:t> proiectarea didactică</a:t>
            </a:r>
          </a:p>
          <a:p>
            <a:pPr>
              <a:lnSpc>
                <a:spcPct val="90000"/>
              </a:lnSpc>
              <a:buClr>
                <a:srgbClr val="FFFF99"/>
              </a:buClr>
              <a:buFont typeface="Arial" panose="020B0604020202020204" pitchFamily="34" charset="0"/>
              <a:buChar char="•"/>
              <a:defRPr/>
            </a:pPr>
            <a:r>
              <a:rPr lang="ro-RO" altLang="en-US" sz="2800" dirty="0">
                <a:solidFill>
                  <a:schemeClr val="tx1"/>
                </a:solidFill>
                <a:latin typeface="Times New Roman" panose="02020603050405020304" pitchFamily="18" charset="0"/>
                <a:cs typeface="Times New Roman" panose="02020603050405020304" pitchFamily="18" charset="0"/>
              </a:rPr>
              <a:t>Elaborarea planificării calendaristice</a:t>
            </a:r>
          </a:p>
          <a:p>
            <a:pPr>
              <a:lnSpc>
                <a:spcPct val="90000"/>
              </a:lnSpc>
              <a:buClr>
                <a:srgbClr val="FFFF99"/>
              </a:buClr>
              <a:buFont typeface="Arial" panose="020B0604020202020204" pitchFamily="34" charset="0"/>
              <a:buChar char="•"/>
              <a:defRPr/>
            </a:pPr>
            <a:r>
              <a:rPr lang="ro-RO" altLang="zh-CN" sz="2800" dirty="0">
                <a:solidFill>
                  <a:schemeClr val="tx1"/>
                </a:solidFill>
                <a:latin typeface="Times New Roman" panose="02020603050405020304" pitchFamily="18" charset="0"/>
                <a:cs typeface="Times New Roman" panose="02020603050405020304" pitchFamily="18" charset="0"/>
              </a:rPr>
              <a:t>Proiectarea </a:t>
            </a:r>
            <a:r>
              <a:rPr lang="ro-RO" altLang="zh-CN" sz="2800" dirty="0" err="1">
                <a:solidFill>
                  <a:schemeClr val="tx1"/>
                </a:solidFill>
                <a:latin typeface="Times New Roman" panose="02020603050405020304" pitchFamily="18" charset="0"/>
                <a:cs typeface="Times New Roman" panose="02020603050405020304" pitchFamily="18" charset="0"/>
              </a:rPr>
              <a:t>unităţi</a:t>
            </a:r>
            <a:r>
              <a:rPr lang="en-US" altLang="zh-CN" sz="2800" dirty="0" err="1">
                <a:solidFill>
                  <a:schemeClr val="tx1"/>
                </a:solidFill>
                <a:latin typeface="Times New Roman" panose="02020603050405020304" pitchFamily="18" charset="0"/>
                <a:cs typeface="Times New Roman" panose="02020603050405020304" pitchFamily="18" charset="0"/>
              </a:rPr>
              <a:t>lor</a:t>
            </a:r>
            <a:r>
              <a:rPr lang="ro-RO" altLang="zh-CN" sz="2800" dirty="0">
                <a:solidFill>
                  <a:schemeClr val="tx1"/>
                </a:solidFill>
                <a:latin typeface="Times New Roman" panose="02020603050405020304" pitchFamily="18" charset="0"/>
                <a:cs typeface="Times New Roman" panose="02020603050405020304" pitchFamily="18" charset="0"/>
              </a:rPr>
              <a:t> de </a:t>
            </a:r>
            <a:r>
              <a:rPr lang="ro-RO" altLang="zh-CN" sz="2800" dirty="0" err="1">
                <a:solidFill>
                  <a:schemeClr val="tx1"/>
                </a:solidFill>
                <a:latin typeface="Times New Roman" panose="02020603050405020304" pitchFamily="18" charset="0"/>
                <a:cs typeface="Times New Roman" panose="02020603050405020304" pitchFamily="18" charset="0"/>
              </a:rPr>
              <a:t>învăţare</a:t>
            </a:r>
            <a:endParaRPr lang="en-US" altLang="zh-CN" sz="2800" dirty="0">
              <a:solidFill>
                <a:schemeClr val="tx1"/>
              </a:solidFill>
              <a:latin typeface="Times New Roman" panose="02020603050405020304" pitchFamily="18" charset="0"/>
              <a:cs typeface="Times New Roman" panose="02020603050405020304" pitchFamily="18" charset="0"/>
            </a:endParaRPr>
          </a:p>
          <a:p>
            <a:pPr>
              <a:lnSpc>
                <a:spcPct val="90000"/>
              </a:lnSpc>
              <a:buClr>
                <a:srgbClr val="FFFF99"/>
              </a:buClr>
              <a:buFont typeface="Arial" panose="020B0604020202020204" pitchFamily="34" charset="0"/>
              <a:buChar char="•"/>
              <a:defRPr/>
            </a:pPr>
            <a:r>
              <a:rPr lang="ro-RO" altLang="en-US" sz="2800" dirty="0">
                <a:solidFill>
                  <a:schemeClr val="tx1"/>
                </a:solidFill>
                <a:latin typeface="Times New Roman" panose="02020603050405020304" pitchFamily="18" charset="0"/>
                <a:cs typeface="Times New Roman" panose="02020603050405020304" pitchFamily="18" charset="0"/>
              </a:rPr>
              <a:t>Schița lecției, pentru cei aflați în primii 3 ani de activitate</a:t>
            </a:r>
            <a:endParaRPr lang="en-US" altLang="en-US" sz="2800" dirty="0">
              <a:solidFill>
                <a:schemeClr val="tx1"/>
              </a:solidFill>
              <a:latin typeface="Times New Roman" panose="02020603050405020304" pitchFamily="18" charset="0"/>
              <a:cs typeface="Times New Roman" panose="02020603050405020304" pitchFamily="18" charset="0"/>
            </a:endParaRPr>
          </a:p>
          <a:p>
            <a:pPr algn="just"/>
            <a:endParaRPr lang="ro-RO" dirty="0"/>
          </a:p>
        </p:txBody>
      </p:sp>
    </p:spTree>
    <p:extLst>
      <p:ext uri="{BB962C8B-B14F-4D97-AF65-F5344CB8AC3E}">
        <p14:creationId xmlns:p14="http://schemas.microsoft.com/office/powerpoint/2010/main" val="38146512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208</TotalTime>
  <Words>2879</Words>
  <Application>Microsoft Office PowerPoint</Application>
  <PresentationFormat>Widescreen</PresentationFormat>
  <Paragraphs>221</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Century Gothic</vt:lpstr>
      <vt:lpstr>Corbel</vt:lpstr>
      <vt:lpstr>Palatino Linotype</vt:lpstr>
      <vt:lpstr>Times</vt:lpstr>
      <vt:lpstr>Times New Roman</vt:lpstr>
      <vt:lpstr>Trebuchet MS</vt:lpstr>
      <vt:lpstr>Wingdings 2</vt:lpstr>
      <vt:lpstr>Wingdings 3</vt:lpstr>
      <vt:lpstr>幼圆</vt:lpstr>
      <vt:lpstr>Wisp</vt:lpstr>
      <vt:lpstr>    </vt:lpstr>
      <vt:lpstr>Structura anului şcolar 2025-2026</vt:lpstr>
      <vt:lpstr>Examene naționale 2025-2026</vt:lpstr>
      <vt:lpstr>Bacalaureat și evaluare națională</vt:lpstr>
      <vt:lpstr>Documente recente</vt:lpstr>
      <vt:lpstr>PowerPoint Presentation</vt:lpstr>
      <vt:lpstr>Documente</vt:lpstr>
      <vt:lpstr>Documente şcolare – arie curriculară consiliere și orientare</vt:lpstr>
      <vt:lpstr>Cadre didactice</vt:lpstr>
      <vt:lpstr>PowerPoint Presentation</vt:lpstr>
      <vt:lpstr>PowerPoint Presentation</vt:lpstr>
      <vt:lpstr>PowerPoint Presentation</vt:lpstr>
      <vt:lpstr>Profesorul diriginte</vt:lpstr>
      <vt:lpstr>PowerPoint Presentation</vt:lpstr>
      <vt:lpstr>PowerPoint Presentation</vt:lpstr>
      <vt:lpstr>Coordonatorul pentru proiecte şi programe educative şcolare şi extraşcolare</vt:lpstr>
      <vt:lpstr>Portofoliul inspectorului școlar</vt:lpstr>
      <vt:lpstr>PowerPoint Presentation</vt:lpstr>
      <vt:lpstr>Calendarul proiectelor de educație extrașcolară</vt:lpstr>
      <vt:lpstr>Concursuri naționale  </vt:lpstr>
      <vt:lpstr>Proiecte, parteneriate, activități extrașcolare </vt:lpstr>
      <vt:lpstr>AVIZE activități extrașcolare</vt:lpstr>
      <vt:lpstr>Raportări anuale – în drive</vt:lpstr>
      <vt:lpstr>Documente ale directorilor de palate și cluburi ale elevilor  (monitorizate de inspectorul educativ) </vt:lpstr>
      <vt:lpstr>SUCCES ÎN NOUL AN ȘCOLAR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Daniela Calugaru</dc:creator>
  <cp:lastModifiedBy>Catalina Chendea</cp:lastModifiedBy>
  <cp:revision>18</cp:revision>
  <dcterms:created xsi:type="dcterms:W3CDTF">2025-09-09T10:43:24Z</dcterms:created>
  <dcterms:modified xsi:type="dcterms:W3CDTF">2025-09-12T05:47:05Z</dcterms:modified>
</cp:coreProperties>
</file>